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 Italics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https://k-folio-prod.vercel.app" TargetMode="External" Type="http://schemas.openxmlformats.org/officeDocument/2006/relationships/hyperlink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https://github.com/ketsar28/cp-ibm-granite-yelp-analysis" TargetMode="External" Type="http://schemas.openxmlformats.org/officeDocument/2006/relationships/hyperlink"/><Relationship Id="rId8" Target="https://colab.research.google.com/drive/1VBersQHi_-BqgJqegkSSJlOJsz9Gey0t#scrollTo=oYNwlBL1pAgJ" TargetMode="External" Type="http://schemas.openxmlformats.org/officeDocument/2006/relationships/hyperlink"/><Relationship Id="rId9" Target="https://drive.google.com/drive/folders/1dV90X7GTGyjtuzGty68QinkdLXl1F6uJ?usp=sharing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https://k-folio-prod.vercel.app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https://backlinko.com/online-review-stats" TargetMode="External" Type="http://schemas.openxmlformats.org/officeDocument/2006/relationships/hyperlink"/><Relationship Id="rId13" Target="https://backlinko.com/online-review-stats" TargetMode="External" Type="http://schemas.openxmlformats.org/officeDocument/2006/relationships/hyperlink"/><Relationship Id="rId14" Target="https://backlinko.com/online-review-stats" TargetMode="External" Type="http://schemas.openxmlformats.org/officeDocument/2006/relationships/hyperlink"/><Relationship Id="rId15" Target="https://backlinko.com/online-review-stats" TargetMode="External" Type="http://schemas.openxmlformats.org/officeDocument/2006/relationships/hyperlink"/><Relationship Id="rId16" Target="https://backlinko.com/online-review-stats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https://www.kaggle.com/datasets/omkarsabnis/yelp-reviews-dataset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72644" y="3007266"/>
            <a:ext cx="5786656" cy="3655439"/>
            <a:chOff x="0" y="0"/>
            <a:chExt cx="3948653" cy="24943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48653" cy="2494370"/>
            </a:xfrm>
            <a:custGeom>
              <a:avLst/>
              <a:gdLst/>
              <a:ahLst/>
              <a:cxnLst/>
              <a:rect r="r" b="b" t="t" l="l"/>
              <a:pathLst>
                <a:path h="2494370" w="3948653">
                  <a:moveTo>
                    <a:pt x="37419" y="0"/>
                  </a:moveTo>
                  <a:lnTo>
                    <a:pt x="3911233" y="0"/>
                  </a:lnTo>
                  <a:cubicBezTo>
                    <a:pt x="3931900" y="0"/>
                    <a:pt x="3948653" y="16753"/>
                    <a:pt x="3948653" y="37419"/>
                  </a:cubicBezTo>
                  <a:lnTo>
                    <a:pt x="3948653" y="2456950"/>
                  </a:lnTo>
                  <a:cubicBezTo>
                    <a:pt x="3948653" y="2477616"/>
                    <a:pt x="3931900" y="2494370"/>
                    <a:pt x="3911233" y="2494370"/>
                  </a:cubicBezTo>
                  <a:lnTo>
                    <a:pt x="37419" y="2494370"/>
                  </a:lnTo>
                  <a:cubicBezTo>
                    <a:pt x="16753" y="2494370"/>
                    <a:pt x="0" y="2477616"/>
                    <a:pt x="0" y="2456950"/>
                  </a:cubicBezTo>
                  <a:lnTo>
                    <a:pt x="0" y="37419"/>
                  </a:lnTo>
                  <a:cubicBezTo>
                    <a:pt x="0" y="16753"/>
                    <a:pt x="16753" y="0"/>
                    <a:pt x="37419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48653" cy="2532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40958" y="3244749"/>
            <a:ext cx="3924805" cy="3180473"/>
          </a:xfrm>
          <a:custGeom>
            <a:avLst/>
            <a:gdLst/>
            <a:ahLst/>
            <a:cxnLst/>
            <a:rect r="r" b="b" t="t" l="l"/>
            <a:pathLst>
              <a:path h="3180473" w="3924805">
                <a:moveTo>
                  <a:pt x="0" y="0"/>
                </a:moveTo>
                <a:lnTo>
                  <a:pt x="3924805" y="0"/>
                </a:lnTo>
                <a:lnTo>
                  <a:pt x="3924805" y="3180473"/>
                </a:lnTo>
                <a:lnTo>
                  <a:pt x="0" y="318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6" r="0" b="-82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8230" y="3799470"/>
            <a:ext cx="9058459" cy="103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2"/>
              </a:lnSpc>
            </a:pPr>
            <a:r>
              <a:rPr lang="en-US" sz="706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Sentiment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8230" y="3026316"/>
            <a:ext cx="8849024" cy="62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42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Mengungkap Suara Pelanggan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8230" y="4858165"/>
            <a:ext cx="8365241" cy="39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0"/>
              </a:lnSpc>
            </a:pP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Analisis Sentimen &amp; Top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ik Yelp </a:t>
            </a:r>
            <a:r>
              <a:rPr lang="en-US" sz="188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 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dengan 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BM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Granite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8230" y="5279915"/>
            <a:ext cx="7426966" cy="39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0"/>
              </a:lnSpc>
            </a:pPr>
            <a:r>
              <a:rPr lang="en-US" sz="188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Data Classification &amp; Summarization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48230" y="6170850"/>
            <a:ext cx="4084108" cy="807119"/>
            <a:chOff x="0" y="0"/>
            <a:chExt cx="5445478" cy="107615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958265" cy="1076159"/>
              <a:chOff x="0" y="0"/>
              <a:chExt cx="418455" cy="1137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18454" cy="113768"/>
              </a:xfrm>
              <a:custGeom>
                <a:avLst/>
                <a:gdLst/>
                <a:ahLst/>
                <a:cxnLst/>
                <a:rect r="r" b="b" t="t" l="l"/>
                <a:pathLst>
                  <a:path h="113768" w="418454">
                    <a:moveTo>
                      <a:pt x="56884" y="0"/>
                    </a:moveTo>
                    <a:lnTo>
                      <a:pt x="361571" y="0"/>
                    </a:lnTo>
                    <a:cubicBezTo>
                      <a:pt x="392987" y="0"/>
                      <a:pt x="418454" y="25468"/>
                      <a:pt x="418454" y="56884"/>
                    </a:cubicBezTo>
                    <a:lnTo>
                      <a:pt x="418454" y="56884"/>
                    </a:lnTo>
                    <a:cubicBezTo>
                      <a:pt x="418454" y="71970"/>
                      <a:pt x="412461" y="86439"/>
                      <a:pt x="401794" y="97107"/>
                    </a:cubicBezTo>
                    <a:cubicBezTo>
                      <a:pt x="391126" y="107775"/>
                      <a:pt x="376657" y="113768"/>
                      <a:pt x="361571" y="113768"/>
                    </a:cubicBezTo>
                    <a:lnTo>
                      <a:pt x="56884" y="113768"/>
                    </a:lnTo>
                    <a:cubicBezTo>
                      <a:pt x="25468" y="113768"/>
                      <a:pt x="0" y="88300"/>
                      <a:pt x="0" y="56884"/>
                    </a:cubicBezTo>
                    <a:lnTo>
                      <a:pt x="0" y="56884"/>
                    </a:lnTo>
                    <a:cubicBezTo>
                      <a:pt x="0" y="25468"/>
                      <a:pt x="25468" y="0"/>
                      <a:pt x="568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418455" cy="1518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387363" y="0"/>
              <a:ext cx="1058115" cy="1076159"/>
              <a:chOff x="0" y="0"/>
              <a:chExt cx="799172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917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99172">
                    <a:moveTo>
                      <a:pt x="399586" y="0"/>
                    </a:moveTo>
                    <a:cubicBezTo>
                      <a:pt x="178901" y="0"/>
                      <a:pt x="0" y="181951"/>
                      <a:pt x="0" y="406400"/>
                    </a:cubicBezTo>
                    <a:cubicBezTo>
                      <a:pt x="0" y="630849"/>
                      <a:pt x="178901" y="812800"/>
                      <a:pt x="399586" y="812800"/>
                    </a:cubicBezTo>
                    <a:cubicBezTo>
                      <a:pt x="620271" y="812800"/>
                      <a:pt x="799172" y="630849"/>
                      <a:pt x="799172" y="406400"/>
                    </a:cubicBezTo>
                    <a:cubicBezTo>
                      <a:pt x="799172" y="181951"/>
                      <a:pt x="620271" y="0"/>
                      <a:pt x="39958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4922" y="38100"/>
                <a:ext cx="649327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5400000">
              <a:off x="4752798" y="365082"/>
              <a:ext cx="402166" cy="345995"/>
              <a:chOff x="0" y="0"/>
              <a:chExt cx="812800" cy="6992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9275"/>
              </a:xfrm>
              <a:custGeom>
                <a:avLst/>
                <a:gdLst/>
                <a:ahLst/>
                <a:cxnLst/>
                <a:rect r="r" b="b" t="t" l="l"/>
                <a:pathLst>
                  <a:path h="699275" w="812800">
                    <a:moveTo>
                      <a:pt x="406400" y="0"/>
                    </a:moveTo>
                    <a:lnTo>
                      <a:pt x="812800" y="699275"/>
                    </a:lnTo>
                    <a:lnTo>
                      <a:pt x="0" y="69927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267514"/>
                <a:ext cx="558800" cy="3818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33789" y="213171"/>
              <a:ext cx="3258882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Yuks Jelajahi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48230" y="8956675"/>
            <a:ext cx="15723927" cy="301642"/>
            <a:chOff x="0" y="0"/>
            <a:chExt cx="20965235" cy="40218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57128"/>
              <a:ext cx="8131895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MUHAMMAD KETSAR ALI ABI WAHID</a:t>
              </a:r>
              <a:r>
                <a:rPr lang="en-US" sz="1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| 2025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5578011" y="-57150"/>
              <a:ext cx="5387225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i="true" u="sng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  <a:hlinkClick r:id="rId5" tooltip="https://k-folio-prod.vercel.app"/>
                </a:rPr>
                <a:t>M</a:t>
              </a:r>
              <a:r>
                <a:rPr lang="en-US" sz="1999" i="true" u="sng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Y SITE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820" t="-38730" r="-24465" b="-39343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Mencari tau yang tersembunyi...</a:t>
              </a:r>
            </a:p>
          </p:txBody>
        </p:sp>
        <p:sp>
          <p:nvSpPr>
            <p:cNvPr name="Freeform 39" id="39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64371">
            <a:off x="15451371" y="3490371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Hasil Analisis &amp;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ig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hts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647151" y="2116414"/>
            <a:ext cx="9817381" cy="4049670"/>
          </a:xfrm>
          <a:custGeom>
            <a:avLst/>
            <a:gdLst/>
            <a:ahLst/>
            <a:cxnLst/>
            <a:rect r="r" b="b" t="t" l="l"/>
            <a:pathLst>
              <a:path h="4049670" w="9817381">
                <a:moveTo>
                  <a:pt x="0" y="0"/>
                </a:moveTo>
                <a:lnTo>
                  <a:pt x="9817381" y="0"/>
                </a:lnTo>
                <a:lnTo>
                  <a:pt x="9817381" y="4049669"/>
                </a:lnTo>
                <a:lnTo>
                  <a:pt x="0" y="4049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48230" y="2154514"/>
            <a:ext cx="5393544" cy="159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5"/>
              </a:lnSpc>
            </a:pPr>
            <a:r>
              <a:rPr lang="en-US" sz="57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Topik </a:t>
            </a:r>
            <a:r>
              <a:rPr lang="en-US" sz="5735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Reviews </a:t>
            </a:r>
            <a:r>
              <a:rPr lang="en-US" sz="57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Paling Umum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8230" y="3928836"/>
            <a:ext cx="5710064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analisis topik yang dilakukan IBM Granite mengungkap bahwa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'F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ood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uality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 (28%)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adalah tema yang paling sering dibicarakan, menunjukkan ini adalah aspek krusial dalam pengal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aman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langgan.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iikuti oleh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'Ambiance' (16%)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'Service' (13%)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yang juga memiliki pengaruh signifikan terhadap persepsi pelanggan.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47151" y="6352647"/>
            <a:ext cx="9817381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topik-topik ini berfungsi sebagai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'k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ompas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bagi bisnis, secara langsung menunjukkan area-area utama yang memengaruhi pengal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aman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langgan,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hal yang sangat dihargai maupun yang paling dikeluhkan.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2277" y="2060093"/>
            <a:ext cx="745577" cy="74557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2277" y="3627357"/>
            <a:ext cx="745577" cy="7455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2277" y="6480497"/>
            <a:ext cx="745577" cy="7455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38008" y="2297069"/>
            <a:ext cx="274116" cy="271624"/>
          </a:xfrm>
          <a:custGeom>
            <a:avLst/>
            <a:gdLst/>
            <a:ahLst/>
            <a:cxnLst/>
            <a:rect r="r" b="b" t="t" l="l"/>
            <a:pathLst>
              <a:path h="271624" w="274116">
                <a:moveTo>
                  <a:pt x="0" y="0"/>
                </a:moveTo>
                <a:lnTo>
                  <a:pt x="274116" y="0"/>
                </a:lnTo>
                <a:lnTo>
                  <a:pt x="274116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8008" y="3864334"/>
            <a:ext cx="274116" cy="271624"/>
          </a:xfrm>
          <a:custGeom>
            <a:avLst/>
            <a:gdLst/>
            <a:ahLst/>
            <a:cxnLst/>
            <a:rect r="r" b="b" t="t" l="l"/>
            <a:pathLst>
              <a:path h="271624" w="274116">
                <a:moveTo>
                  <a:pt x="0" y="0"/>
                </a:moveTo>
                <a:lnTo>
                  <a:pt x="274116" y="0"/>
                </a:lnTo>
                <a:lnTo>
                  <a:pt x="274116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8008" y="6717473"/>
            <a:ext cx="274116" cy="271624"/>
          </a:xfrm>
          <a:custGeom>
            <a:avLst/>
            <a:gdLst/>
            <a:ahLst/>
            <a:cxnLst/>
            <a:rect r="r" b="b" t="t" l="l"/>
            <a:pathLst>
              <a:path h="271624" w="274116">
                <a:moveTo>
                  <a:pt x="0" y="0"/>
                </a:moveTo>
                <a:lnTo>
                  <a:pt x="274116" y="0"/>
                </a:lnTo>
                <a:lnTo>
                  <a:pt x="274116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10754" y="5869246"/>
            <a:ext cx="8048546" cy="6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1"/>
              </a:lnSpc>
            </a:pPr>
            <a:r>
              <a:rPr lang="en-US" sz="42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Validasi &amp; Korelasi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10754" y="6522503"/>
            <a:ext cx="8048546" cy="61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1"/>
              </a:lnSpc>
            </a:pPr>
            <a:r>
              <a:rPr lang="en-US" sz="42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 vs. </a:t>
            </a:r>
            <a:r>
              <a:rPr lang="en-US" b="true" sz="42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Rating</a:t>
            </a:r>
            <a:r>
              <a:rPr lang="en-US" sz="42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Bintang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4701" y="1936268"/>
            <a:ext cx="5705393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memvalidasi konsistensi yang diberikan pelanggan di Yelp, sebagai metode benchmark langsung.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5967585">
            <a:off x="4545919" y="228280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14701" y="3503532"/>
            <a:ext cx="5705393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Grafik ini dengan jelas menunjukkan bahwa sentimen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'Positive'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yang diprediksi oleh IBM Granite cenderung berkorelasi dengan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rating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bintang tinggi (Q2 : 4.5), dan sentimen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'Negative'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berkorelasi dengan rating bintang rendah (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Q2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: 2).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14701" y="6356672"/>
            <a:ext cx="5705393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Menariknya,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yang diklasifikasikan sebagai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'Unknown'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justru menunjukkan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rating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bintang yang s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gat ting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gi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, dengan median 4.5 bintang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820" t="-38730" r="-24465" b="-39343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Sentimen IBM Granite vs. Rating Asl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629566" y="1989256"/>
            <a:ext cx="8629734" cy="3559765"/>
          </a:xfrm>
          <a:custGeom>
            <a:avLst/>
            <a:gdLst/>
            <a:ahLst/>
            <a:cxnLst/>
            <a:rect r="r" b="b" t="t" l="l"/>
            <a:pathLst>
              <a:path h="3559765" w="8629734">
                <a:moveTo>
                  <a:pt x="0" y="0"/>
                </a:moveTo>
                <a:lnTo>
                  <a:pt x="8629734" y="0"/>
                </a:lnTo>
                <a:lnTo>
                  <a:pt x="8629734" y="3559765"/>
                </a:lnTo>
                <a:lnTo>
                  <a:pt x="0" y="355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87947" y="4254809"/>
            <a:ext cx="670499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Min. Value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34130" y="2915822"/>
            <a:ext cx="855924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Lower Quartile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47737" y="3265563"/>
            <a:ext cx="623813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Whiskers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54260" y="2601406"/>
            <a:ext cx="509261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Median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142432" y="3204588"/>
            <a:ext cx="662437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Max. Value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650334" y="3579732"/>
            <a:ext cx="904296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Upper Quartile</a:t>
            </a:r>
          </a:p>
        </p:txBody>
      </p:sp>
      <p:sp>
        <p:nvSpPr>
          <p:cNvPr name="AutoShape 43" id="43"/>
          <p:cNvSpPr/>
          <p:nvPr/>
        </p:nvSpPr>
        <p:spPr>
          <a:xfrm flipV="true">
            <a:off x="10123197" y="3769138"/>
            <a:ext cx="0" cy="450661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flipH="true">
            <a:off x="11001948" y="3033947"/>
            <a:ext cx="510277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 flipH="true">
            <a:off x="10203308" y="3383689"/>
            <a:ext cx="510277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H="true">
            <a:off x="14815244" y="2719531"/>
            <a:ext cx="510277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 flipH="true" flipV="true">
            <a:off x="14656085" y="3033947"/>
            <a:ext cx="426420" cy="226328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 flipH="true">
            <a:off x="15099878" y="3702798"/>
            <a:ext cx="466988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6907187" y="22537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Insight Strategis dari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57396" y="2336649"/>
            <a:ext cx="203087" cy="5613702"/>
            <a:chOff x="0" y="0"/>
            <a:chExt cx="53488" cy="14785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488" cy="1478506"/>
            </a:xfrm>
            <a:custGeom>
              <a:avLst/>
              <a:gdLst/>
              <a:ahLst/>
              <a:cxnLst/>
              <a:rect r="r" b="b" t="t" l="l"/>
              <a:pathLst>
                <a:path h="1478506" w="53488">
                  <a:moveTo>
                    <a:pt x="26744" y="0"/>
                  </a:moveTo>
                  <a:lnTo>
                    <a:pt x="26744" y="0"/>
                  </a:lnTo>
                  <a:cubicBezTo>
                    <a:pt x="41514" y="0"/>
                    <a:pt x="53488" y="11974"/>
                    <a:pt x="53488" y="26744"/>
                  </a:cubicBezTo>
                  <a:lnTo>
                    <a:pt x="53488" y="1451762"/>
                  </a:lnTo>
                  <a:cubicBezTo>
                    <a:pt x="53488" y="1466532"/>
                    <a:pt x="41514" y="1478506"/>
                    <a:pt x="26744" y="1478506"/>
                  </a:cubicBezTo>
                  <a:lnTo>
                    <a:pt x="26744" y="1478506"/>
                  </a:lnTo>
                  <a:cubicBezTo>
                    <a:pt x="11974" y="1478506"/>
                    <a:pt x="0" y="1466532"/>
                    <a:pt x="0" y="1451762"/>
                  </a:cubicBezTo>
                  <a:lnTo>
                    <a:pt x="0" y="26744"/>
                  </a:lnTo>
                  <a:cubicBezTo>
                    <a:pt x="0" y="11974"/>
                    <a:pt x="11974" y="0"/>
                    <a:pt x="26744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53488" cy="153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78342" y="2336649"/>
            <a:ext cx="1538026" cy="1609468"/>
            <a:chOff x="0" y="0"/>
            <a:chExt cx="376345" cy="3938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6345" cy="393827"/>
            </a:xfrm>
            <a:custGeom>
              <a:avLst/>
              <a:gdLst/>
              <a:ahLst/>
              <a:cxnLst/>
              <a:rect r="r" b="b" t="t" l="l"/>
              <a:pathLst>
                <a:path h="393827" w="376345">
                  <a:moveTo>
                    <a:pt x="151010" y="0"/>
                  </a:moveTo>
                  <a:lnTo>
                    <a:pt x="225335" y="0"/>
                  </a:lnTo>
                  <a:cubicBezTo>
                    <a:pt x="308736" y="0"/>
                    <a:pt x="376345" y="67610"/>
                    <a:pt x="376345" y="151010"/>
                  </a:cubicBezTo>
                  <a:lnTo>
                    <a:pt x="376345" y="242817"/>
                  </a:lnTo>
                  <a:cubicBezTo>
                    <a:pt x="376345" y="326217"/>
                    <a:pt x="308736" y="393827"/>
                    <a:pt x="225335" y="393827"/>
                  </a:cubicBezTo>
                  <a:lnTo>
                    <a:pt x="151010" y="393827"/>
                  </a:lnTo>
                  <a:cubicBezTo>
                    <a:pt x="67610" y="393827"/>
                    <a:pt x="0" y="326217"/>
                    <a:pt x="0" y="242817"/>
                  </a:cubicBezTo>
                  <a:lnTo>
                    <a:pt x="0" y="151010"/>
                  </a:lnTo>
                  <a:cubicBezTo>
                    <a:pt x="0" y="67610"/>
                    <a:pt x="67610" y="0"/>
                    <a:pt x="151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900BC">
                    <a:alpha val="20000"/>
                  </a:srgbClr>
                </a:gs>
                <a:gs pos="100000">
                  <a:srgbClr val="009CFF">
                    <a:alpha val="2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376345" cy="45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678342" y="4340890"/>
            <a:ext cx="1538026" cy="1609468"/>
            <a:chOff x="0" y="0"/>
            <a:chExt cx="376345" cy="3938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6345" cy="393827"/>
            </a:xfrm>
            <a:custGeom>
              <a:avLst/>
              <a:gdLst/>
              <a:ahLst/>
              <a:cxnLst/>
              <a:rect r="r" b="b" t="t" l="l"/>
              <a:pathLst>
                <a:path h="393827" w="376345">
                  <a:moveTo>
                    <a:pt x="151010" y="0"/>
                  </a:moveTo>
                  <a:lnTo>
                    <a:pt x="225335" y="0"/>
                  </a:lnTo>
                  <a:cubicBezTo>
                    <a:pt x="308736" y="0"/>
                    <a:pt x="376345" y="67610"/>
                    <a:pt x="376345" y="151010"/>
                  </a:cubicBezTo>
                  <a:lnTo>
                    <a:pt x="376345" y="242817"/>
                  </a:lnTo>
                  <a:cubicBezTo>
                    <a:pt x="376345" y="326217"/>
                    <a:pt x="308736" y="393827"/>
                    <a:pt x="225335" y="393827"/>
                  </a:cubicBezTo>
                  <a:lnTo>
                    <a:pt x="151010" y="393827"/>
                  </a:lnTo>
                  <a:cubicBezTo>
                    <a:pt x="67610" y="393827"/>
                    <a:pt x="0" y="326217"/>
                    <a:pt x="0" y="242817"/>
                  </a:cubicBezTo>
                  <a:lnTo>
                    <a:pt x="0" y="151010"/>
                  </a:lnTo>
                  <a:cubicBezTo>
                    <a:pt x="0" y="67610"/>
                    <a:pt x="67610" y="0"/>
                    <a:pt x="151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900BC">
                    <a:alpha val="20000"/>
                  </a:srgbClr>
                </a:gs>
                <a:gs pos="100000">
                  <a:srgbClr val="009CFF">
                    <a:alpha val="2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6345" cy="45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721274" y="6340883"/>
            <a:ext cx="1538026" cy="1609468"/>
            <a:chOff x="0" y="0"/>
            <a:chExt cx="376345" cy="3938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76345" cy="393827"/>
            </a:xfrm>
            <a:custGeom>
              <a:avLst/>
              <a:gdLst/>
              <a:ahLst/>
              <a:cxnLst/>
              <a:rect r="r" b="b" t="t" l="l"/>
              <a:pathLst>
                <a:path h="393827" w="376345">
                  <a:moveTo>
                    <a:pt x="151010" y="0"/>
                  </a:moveTo>
                  <a:lnTo>
                    <a:pt x="225335" y="0"/>
                  </a:lnTo>
                  <a:cubicBezTo>
                    <a:pt x="308736" y="0"/>
                    <a:pt x="376345" y="67610"/>
                    <a:pt x="376345" y="151010"/>
                  </a:cubicBezTo>
                  <a:lnTo>
                    <a:pt x="376345" y="242817"/>
                  </a:lnTo>
                  <a:cubicBezTo>
                    <a:pt x="376345" y="326217"/>
                    <a:pt x="308736" y="393827"/>
                    <a:pt x="225335" y="393827"/>
                  </a:cubicBezTo>
                  <a:lnTo>
                    <a:pt x="151010" y="393827"/>
                  </a:lnTo>
                  <a:cubicBezTo>
                    <a:pt x="67610" y="393827"/>
                    <a:pt x="0" y="326217"/>
                    <a:pt x="0" y="242817"/>
                  </a:cubicBezTo>
                  <a:lnTo>
                    <a:pt x="0" y="151010"/>
                  </a:lnTo>
                  <a:cubicBezTo>
                    <a:pt x="0" y="67610"/>
                    <a:pt x="67610" y="0"/>
                    <a:pt x="151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900BC">
                    <a:alpha val="20000"/>
                  </a:srgbClr>
                </a:gs>
                <a:gs pos="100000">
                  <a:srgbClr val="009CFF">
                    <a:alpha val="2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376345" cy="45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548230" y="2562806"/>
            <a:ext cx="5939690" cy="5161387"/>
          </a:xfrm>
          <a:custGeom>
            <a:avLst/>
            <a:gdLst/>
            <a:ahLst/>
            <a:cxnLst/>
            <a:rect r="r" b="b" t="t" l="l"/>
            <a:pathLst>
              <a:path h="5161387" w="5939690">
                <a:moveTo>
                  <a:pt x="0" y="0"/>
                </a:moveTo>
                <a:lnTo>
                  <a:pt x="5939690" y="0"/>
                </a:lnTo>
                <a:lnTo>
                  <a:pt x="5939690" y="5161388"/>
                </a:lnTo>
                <a:lnTo>
                  <a:pt x="0" y="516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1" t="0" r="-371" b="-573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896868" y="2191012"/>
            <a:ext cx="1100975" cy="149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b="true" sz="7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840625" y="4195254"/>
            <a:ext cx="1213460" cy="149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b="true" sz="7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875628" y="6195247"/>
            <a:ext cx="1221389" cy="149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b="true" sz="7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60833" y="2402726"/>
            <a:ext cx="5978885" cy="139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9"/>
              </a:lnSpc>
            </a:pP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mayoritas ulasan </a:t>
            </a:r>
            <a:r>
              <a:rPr lang="en-US" b="true" sz="16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(78% Positif)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dan korelasinya dengan rating bintang tinggi menegaskan bahwa kualitas inti layanan atau produk dihargai oleh sebagian besar 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customers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60833" y="4404843"/>
            <a:ext cx="5978885" cy="139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9"/>
              </a:lnSpc>
            </a:pP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dari ulasan negatif </a:t>
            </a:r>
            <a:r>
              <a:rPr lang="en-US" b="true" sz="16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(20% dari total)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'Food Quality' 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adalah tema yang paling dominan. Ini adalah titik nyeri utama yang memerlukan perhatian mendesak untuk mencegah kehilangan 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customers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03765" y="6583173"/>
            <a:ext cx="5978885" cy="103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9"/>
              </a:lnSpc>
            </a:pP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kategori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'Unknown'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memiliki rating bintang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a-rata 4.5 menunjukkan bahwa ada ulasan bintang tinggi yang belum sepenuhnya kita paha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6907187" y="22537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Rekomendasi Ak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90788" y="2290374"/>
            <a:ext cx="16225955" cy="5797647"/>
            <a:chOff x="0" y="0"/>
            <a:chExt cx="21634606" cy="773019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852277"/>
              <a:ext cx="6341448" cy="5780926"/>
              <a:chOff x="0" y="0"/>
              <a:chExt cx="891609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9161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1610">
                    <a:moveTo>
                      <a:pt x="445805" y="0"/>
                    </a:moveTo>
                    <a:cubicBezTo>
                      <a:pt x="199594" y="0"/>
                      <a:pt x="0" y="181951"/>
                      <a:pt x="0" y="406400"/>
                    </a:cubicBezTo>
                    <a:cubicBezTo>
                      <a:pt x="0" y="630849"/>
                      <a:pt x="199594" y="812800"/>
                      <a:pt x="445805" y="812800"/>
                    </a:cubicBezTo>
                    <a:cubicBezTo>
                      <a:pt x="692016" y="812800"/>
                      <a:pt x="891610" y="630849"/>
                      <a:pt x="891610" y="406400"/>
                    </a:cubicBezTo>
                    <a:cubicBezTo>
                      <a:pt x="891610" y="181951"/>
                      <a:pt x="692016" y="0"/>
                      <a:pt x="445805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83588" y="19050"/>
                <a:ext cx="724433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3141717"/>
              <a:ext cx="6341448" cy="4192126"/>
              <a:chOff x="0" y="0"/>
              <a:chExt cx="1084394" cy="71685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84394" cy="716858"/>
              </a:xfrm>
              <a:custGeom>
                <a:avLst/>
                <a:gdLst/>
                <a:ahLst/>
                <a:cxnLst/>
                <a:rect r="r" b="b" t="t" l="l"/>
                <a:pathLst>
                  <a:path h="716858" w="1084394">
                    <a:moveTo>
                      <a:pt x="52089" y="0"/>
                    </a:moveTo>
                    <a:lnTo>
                      <a:pt x="1032305" y="0"/>
                    </a:lnTo>
                    <a:cubicBezTo>
                      <a:pt x="1061073" y="0"/>
                      <a:pt x="1084394" y="23321"/>
                      <a:pt x="1084394" y="52089"/>
                    </a:cubicBezTo>
                    <a:lnTo>
                      <a:pt x="1084394" y="664769"/>
                    </a:lnTo>
                    <a:cubicBezTo>
                      <a:pt x="1084394" y="693537"/>
                      <a:pt x="1061073" y="716858"/>
                      <a:pt x="1032305" y="716858"/>
                    </a:cubicBezTo>
                    <a:lnTo>
                      <a:pt x="52089" y="716858"/>
                    </a:lnTo>
                    <a:cubicBezTo>
                      <a:pt x="23321" y="716858"/>
                      <a:pt x="0" y="693537"/>
                      <a:pt x="0" y="664769"/>
                    </a:cubicBezTo>
                    <a:lnTo>
                      <a:pt x="0" y="52089"/>
                    </a:lnTo>
                    <a:cubicBezTo>
                      <a:pt x="0" y="23321"/>
                      <a:pt x="23321" y="0"/>
                      <a:pt x="5208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084394" cy="77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418884" y="1223895"/>
              <a:ext cx="1503680" cy="1663822"/>
            </a:xfrm>
            <a:custGeom>
              <a:avLst/>
              <a:gdLst/>
              <a:ahLst/>
              <a:cxnLst/>
              <a:rect r="r" b="b" t="t" l="l"/>
              <a:pathLst>
                <a:path h="1663822" w="1503680">
                  <a:moveTo>
                    <a:pt x="0" y="0"/>
                  </a:moveTo>
                  <a:lnTo>
                    <a:pt x="1503680" y="0"/>
                  </a:lnTo>
                  <a:lnTo>
                    <a:pt x="1503680" y="1663822"/>
                  </a:lnTo>
                  <a:lnTo>
                    <a:pt x="0" y="1663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304255" y="4343633"/>
              <a:ext cx="5732938" cy="2278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44"/>
                </a:lnSpc>
              </a:pP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Fokus segera pada peningkatan 'Food Quality' dengan mengevaluasi ulang bahan baku, proses memasak, dan standar kebersihan, karena ini adalah pendorong utama ulasan nega</a:t>
              </a: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if.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4255" y="3308743"/>
              <a:ext cx="5732938" cy="894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b="true" sz="19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Prioritaskan Peningkatan Kualitas Makanan</a:t>
              </a: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15293159" y="852277"/>
              <a:ext cx="6341448" cy="5780926"/>
              <a:chOff x="0" y="0"/>
              <a:chExt cx="891609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9161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1610">
                    <a:moveTo>
                      <a:pt x="445805" y="0"/>
                    </a:moveTo>
                    <a:cubicBezTo>
                      <a:pt x="199594" y="0"/>
                      <a:pt x="0" y="181951"/>
                      <a:pt x="0" y="406400"/>
                    </a:cubicBezTo>
                    <a:cubicBezTo>
                      <a:pt x="0" y="630849"/>
                      <a:pt x="199594" y="812800"/>
                      <a:pt x="445805" y="812800"/>
                    </a:cubicBezTo>
                    <a:cubicBezTo>
                      <a:pt x="692016" y="812800"/>
                      <a:pt x="891610" y="630849"/>
                      <a:pt x="891610" y="406400"/>
                    </a:cubicBezTo>
                    <a:cubicBezTo>
                      <a:pt x="891610" y="181951"/>
                      <a:pt x="692016" y="0"/>
                      <a:pt x="445805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83588" y="19050"/>
                <a:ext cx="724433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5293159" y="3141717"/>
              <a:ext cx="6341448" cy="4192126"/>
              <a:chOff x="0" y="0"/>
              <a:chExt cx="1084394" cy="71685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084394" cy="716858"/>
              </a:xfrm>
              <a:custGeom>
                <a:avLst/>
                <a:gdLst/>
                <a:ahLst/>
                <a:cxnLst/>
                <a:rect r="r" b="b" t="t" l="l"/>
                <a:pathLst>
                  <a:path h="716858" w="1084394">
                    <a:moveTo>
                      <a:pt x="52089" y="0"/>
                    </a:moveTo>
                    <a:lnTo>
                      <a:pt x="1032305" y="0"/>
                    </a:lnTo>
                    <a:cubicBezTo>
                      <a:pt x="1061073" y="0"/>
                      <a:pt x="1084394" y="23321"/>
                      <a:pt x="1084394" y="52089"/>
                    </a:cubicBezTo>
                    <a:lnTo>
                      <a:pt x="1084394" y="664769"/>
                    </a:lnTo>
                    <a:cubicBezTo>
                      <a:pt x="1084394" y="693537"/>
                      <a:pt x="1061073" y="716858"/>
                      <a:pt x="1032305" y="716858"/>
                    </a:cubicBezTo>
                    <a:lnTo>
                      <a:pt x="52089" y="716858"/>
                    </a:lnTo>
                    <a:cubicBezTo>
                      <a:pt x="23321" y="716858"/>
                      <a:pt x="0" y="693537"/>
                      <a:pt x="0" y="664769"/>
                    </a:cubicBezTo>
                    <a:lnTo>
                      <a:pt x="0" y="52089"/>
                    </a:lnTo>
                    <a:cubicBezTo>
                      <a:pt x="0" y="23321"/>
                      <a:pt x="23321" y="0"/>
                      <a:pt x="5208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1084394" cy="77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17627881" y="1215715"/>
              <a:ext cx="1672002" cy="1672002"/>
            </a:xfrm>
            <a:custGeom>
              <a:avLst/>
              <a:gdLst/>
              <a:ahLst/>
              <a:cxnLst/>
              <a:rect r="r" b="b" t="t" l="l"/>
              <a:pathLst>
                <a:path h="1672002" w="1672002">
                  <a:moveTo>
                    <a:pt x="0" y="0"/>
                  </a:moveTo>
                  <a:lnTo>
                    <a:pt x="1672003" y="0"/>
                  </a:lnTo>
                  <a:lnTo>
                    <a:pt x="1672003" y="1672002"/>
                  </a:lnTo>
                  <a:lnTo>
                    <a:pt x="0" y="1672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15558412" y="4343633"/>
              <a:ext cx="5732938" cy="2278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44"/>
                </a:lnSpc>
              </a:pP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Bangun sistem monitoring untuk melacak feedback pelanggan secara dinamis, memungkinkan respons cepat dan proaktif terhadap tren positif maupun negatif yang muncul.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5597414" y="3308743"/>
              <a:ext cx="5732938" cy="894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b="true" sz="19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Implementasi Monitoring Otomatis Berkelanjutan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0">
              <a:off x="6956969" y="0"/>
              <a:ext cx="7726589" cy="6497269"/>
              <a:chOff x="0" y="0"/>
              <a:chExt cx="966586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6658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66586">
                    <a:moveTo>
                      <a:pt x="483293" y="0"/>
                    </a:moveTo>
                    <a:cubicBezTo>
                      <a:pt x="216378" y="0"/>
                      <a:pt x="0" y="181951"/>
                      <a:pt x="0" y="406400"/>
                    </a:cubicBezTo>
                    <a:cubicBezTo>
                      <a:pt x="0" y="630849"/>
                      <a:pt x="216378" y="812800"/>
                      <a:pt x="483293" y="812800"/>
                    </a:cubicBezTo>
                    <a:cubicBezTo>
                      <a:pt x="750209" y="812800"/>
                      <a:pt x="966586" y="630849"/>
                      <a:pt x="966586" y="406400"/>
                    </a:cubicBezTo>
                    <a:cubicBezTo>
                      <a:pt x="966586" y="181951"/>
                      <a:pt x="750209" y="0"/>
                      <a:pt x="483293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90617" y="19050"/>
                <a:ext cx="785351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6956969" y="2573137"/>
              <a:ext cx="7726589" cy="5157059"/>
              <a:chOff x="0" y="0"/>
              <a:chExt cx="1175583" cy="78463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175583" cy="784635"/>
              </a:xfrm>
              <a:custGeom>
                <a:avLst/>
                <a:gdLst/>
                <a:ahLst/>
                <a:cxnLst/>
                <a:rect r="r" b="b" t="t" l="l"/>
                <a:pathLst>
                  <a:path h="784635" w="1175583">
                    <a:moveTo>
                      <a:pt x="42751" y="0"/>
                    </a:moveTo>
                    <a:lnTo>
                      <a:pt x="1132831" y="0"/>
                    </a:lnTo>
                    <a:cubicBezTo>
                      <a:pt x="1156442" y="0"/>
                      <a:pt x="1175583" y="19140"/>
                      <a:pt x="1175583" y="42751"/>
                    </a:cubicBezTo>
                    <a:lnTo>
                      <a:pt x="1175583" y="741883"/>
                    </a:lnTo>
                    <a:cubicBezTo>
                      <a:pt x="1175583" y="765494"/>
                      <a:pt x="1156442" y="784635"/>
                      <a:pt x="1132831" y="784635"/>
                    </a:cubicBezTo>
                    <a:lnTo>
                      <a:pt x="42751" y="784635"/>
                    </a:lnTo>
                    <a:cubicBezTo>
                      <a:pt x="19140" y="784635"/>
                      <a:pt x="0" y="765494"/>
                      <a:pt x="0" y="741883"/>
                    </a:cubicBezTo>
                    <a:lnTo>
                      <a:pt x="0" y="42751"/>
                    </a:lnTo>
                    <a:cubicBezTo>
                      <a:pt x="0" y="19140"/>
                      <a:pt x="19140" y="0"/>
                      <a:pt x="4275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57150"/>
                <a:ext cx="1175583" cy="8417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9964617" y="250186"/>
              <a:ext cx="1711294" cy="1947419"/>
            </a:xfrm>
            <a:custGeom>
              <a:avLst/>
              <a:gdLst/>
              <a:ahLst/>
              <a:cxnLst/>
              <a:rect r="r" b="b" t="t" l="l"/>
              <a:pathLst>
                <a:path h="1947419" w="1711294">
                  <a:moveTo>
                    <a:pt x="0" y="0"/>
                  </a:moveTo>
                  <a:lnTo>
                    <a:pt x="1711294" y="0"/>
                  </a:lnTo>
                  <a:lnTo>
                    <a:pt x="1711294" y="1947418"/>
                  </a:lnTo>
                  <a:lnTo>
                    <a:pt x="0" y="1947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7435350" y="3962627"/>
              <a:ext cx="6949029" cy="3070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84"/>
                </a:lnSpc>
              </a:pPr>
              <a:r>
                <a:rPr lang="en-US" sz="18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Identifikasi dan promosikan aspek yang paling sering dipuji dalam ulasan positif (misalnya, 'Ambiance' yang menawan atau 'Service' yang luar biasa) dalam kampanye pemasaran untuk menarik pelanggan baru dan memperkua</a:t>
              </a:r>
              <a:r>
                <a:rPr lang="en-US" sz="18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 loyal</a:t>
              </a:r>
              <a:r>
                <a:rPr lang="en-US" sz="18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itas.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7435350" y="2758416"/>
              <a:ext cx="6949029" cy="1007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7"/>
                </a:lnSpc>
              </a:pPr>
              <a:r>
                <a:rPr lang="en-US" b="true" sz="218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Manfaatkan &amp; Promosikan Keunggulan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6907187" y="22537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Kode Sumber - Implementasi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48665" y="2912739"/>
            <a:ext cx="11190669" cy="4461523"/>
            <a:chOff x="0" y="0"/>
            <a:chExt cx="14920892" cy="594869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4483118" y="2348882"/>
              <a:ext cx="3025502" cy="886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78"/>
                </a:lnSpc>
              </a:pPr>
              <a:r>
                <a:rPr lang="en-US" sz="459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GitHub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483118" y="3722819"/>
              <a:ext cx="3025502" cy="886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78"/>
                </a:lnSpc>
              </a:pPr>
              <a:r>
                <a:rPr lang="en-US" sz="459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Colab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531291" y="5062223"/>
              <a:ext cx="3025502" cy="886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78"/>
                </a:lnSpc>
              </a:pPr>
              <a:r>
                <a:rPr lang="en-US" sz="459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GDrive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8503707" y="2340452"/>
              <a:ext cx="3788368" cy="894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78"/>
                </a:lnSpc>
              </a:pPr>
              <a:r>
                <a:rPr lang="en-US" sz="4594" u="sng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  <a:hlinkClick r:id="rId7" tooltip="https://github.com/ketsar28/cp-ibm-granite-yelp-analysis"/>
                </a:rPr>
                <a:t>Klik Disini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8503707" y="3714390"/>
              <a:ext cx="3788368" cy="886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78"/>
                </a:lnSpc>
              </a:pPr>
              <a:r>
                <a:rPr lang="en-US" sz="4594" u="sng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  <a:hlinkClick r:id="rId8" tooltip="https://colab.research.google.com/drive/1VBersQHi_-BqgJqegkSSJlOJsz9Gey0t#scrollTo=oYNwlBL1pAgJ"/>
                </a:rPr>
                <a:t>Klik Disini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551881" y="5053793"/>
              <a:ext cx="3788368" cy="886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78"/>
                </a:lnSpc>
              </a:pPr>
              <a:r>
                <a:rPr lang="en-US" sz="4594" u="sng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  <a:hlinkClick r:id="rId9" tooltip="https://drive.google.com/drive/folders/1dV90X7GTGyjtuzGty68QinkdLXl1F6uJ?usp=sharing"/>
                </a:rPr>
                <a:t>Klik Disini</a:t>
              </a:r>
            </a:p>
          </p:txBody>
        </p:sp>
        <p:sp>
          <p:nvSpPr>
            <p:cNvPr name="AutoShape 25" id="25"/>
            <p:cNvSpPr/>
            <p:nvPr/>
          </p:nvSpPr>
          <p:spPr>
            <a:xfrm>
              <a:off x="7508619" y="2773069"/>
              <a:ext cx="806433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7508619" y="4147006"/>
              <a:ext cx="806433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 flipV="true">
              <a:off x="7556793" y="5486410"/>
              <a:ext cx="75826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628817" y="2302352"/>
              <a:ext cx="971875" cy="971875"/>
            </a:xfrm>
            <a:custGeom>
              <a:avLst/>
              <a:gdLst/>
              <a:ahLst/>
              <a:cxnLst/>
              <a:rect r="r" b="b" t="t" l="l"/>
              <a:pathLst>
                <a:path h="971875" w="971875">
                  <a:moveTo>
                    <a:pt x="0" y="0"/>
                  </a:moveTo>
                  <a:lnTo>
                    <a:pt x="971875" y="0"/>
                  </a:lnTo>
                  <a:lnTo>
                    <a:pt x="971875" y="971875"/>
                  </a:lnTo>
                  <a:lnTo>
                    <a:pt x="0" y="971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628817" y="3744324"/>
              <a:ext cx="1308152" cy="835805"/>
            </a:xfrm>
            <a:custGeom>
              <a:avLst/>
              <a:gdLst/>
              <a:ahLst/>
              <a:cxnLst/>
              <a:rect r="r" b="b" t="t" l="l"/>
              <a:pathLst>
                <a:path h="835805" w="1308152">
                  <a:moveTo>
                    <a:pt x="0" y="0"/>
                  </a:moveTo>
                  <a:lnTo>
                    <a:pt x="1308151" y="0"/>
                  </a:lnTo>
                  <a:lnTo>
                    <a:pt x="1308151" y="835806"/>
                  </a:lnTo>
                  <a:lnTo>
                    <a:pt x="0" y="835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6158" t="-23029" r="-26158" b="-23882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628817" y="4942212"/>
              <a:ext cx="1037507" cy="1006485"/>
            </a:xfrm>
            <a:custGeom>
              <a:avLst/>
              <a:gdLst/>
              <a:ahLst/>
              <a:cxnLst/>
              <a:rect r="r" b="b" t="t" l="l"/>
              <a:pathLst>
                <a:path h="1006485" w="1037507">
                  <a:moveTo>
                    <a:pt x="0" y="0"/>
                  </a:moveTo>
                  <a:lnTo>
                    <a:pt x="1037506" y="0"/>
                  </a:lnTo>
                  <a:lnTo>
                    <a:pt x="1037506" y="1006485"/>
                  </a:lnTo>
                  <a:lnTo>
                    <a:pt x="0" y="1006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8023" t="-9846" r="-8854" b="-10633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28575"/>
              <a:ext cx="14920892" cy="1471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21"/>
                </a:lnSpc>
              </a:pPr>
              <a:r>
                <a:rPr lang="en-US" b="true" sz="742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MY TREASURE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97261" y="2778474"/>
            <a:ext cx="4716281" cy="8414846"/>
            <a:chOff x="0" y="0"/>
            <a:chExt cx="824172" cy="1470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4172" cy="1470497"/>
            </a:xfrm>
            <a:custGeom>
              <a:avLst/>
              <a:gdLst/>
              <a:ahLst/>
              <a:cxnLst/>
              <a:rect r="r" b="b" t="t" l="l"/>
              <a:pathLst>
                <a:path h="1470497" w="824172">
                  <a:moveTo>
                    <a:pt x="37755" y="0"/>
                  </a:moveTo>
                  <a:lnTo>
                    <a:pt x="786417" y="0"/>
                  </a:lnTo>
                  <a:cubicBezTo>
                    <a:pt x="796430" y="0"/>
                    <a:pt x="806033" y="3978"/>
                    <a:pt x="813114" y="11058"/>
                  </a:cubicBezTo>
                  <a:cubicBezTo>
                    <a:pt x="820194" y="18139"/>
                    <a:pt x="824172" y="27742"/>
                    <a:pt x="824172" y="37755"/>
                  </a:cubicBezTo>
                  <a:lnTo>
                    <a:pt x="824172" y="1432742"/>
                  </a:lnTo>
                  <a:cubicBezTo>
                    <a:pt x="824172" y="1442755"/>
                    <a:pt x="820194" y="1452359"/>
                    <a:pt x="813114" y="1459439"/>
                  </a:cubicBezTo>
                  <a:cubicBezTo>
                    <a:pt x="806033" y="1466519"/>
                    <a:pt x="796430" y="1470497"/>
                    <a:pt x="786417" y="1470497"/>
                  </a:cubicBezTo>
                  <a:lnTo>
                    <a:pt x="37755" y="1470497"/>
                  </a:lnTo>
                  <a:cubicBezTo>
                    <a:pt x="27742" y="1470497"/>
                    <a:pt x="18139" y="1466519"/>
                    <a:pt x="11058" y="1459439"/>
                  </a:cubicBezTo>
                  <a:cubicBezTo>
                    <a:pt x="3978" y="1452359"/>
                    <a:pt x="0" y="1442755"/>
                    <a:pt x="0" y="1432742"/>
                  </a:cubicBezTo>
                  <a:lnTo>
                    <a:pt x="0" y="37755"/>
                  </a:lnTo>
                  <a:cubicBezTo>
                    <a:pt x="0" y="27742"/>
                    <a:pt x="3978" y="18139"/>
                    <a:pt x="11058" y="11058"/>
                  </a:cubicBezTo>
                  <a:cubicBezTo>
                    <a:pt x="18139" y="3978"/>
                    <a:pt x="27742" y="0"/>
                    <a:pt x="37755" y="0"/>
                  </a:cubicBezTo>
                  <a:close/>
                </a:path>
              </a:pathLst>
            </a:custGeom>
            <a:blipFill>
              <a:blip r:embed="rId2"/>
              <a:stretch>
                <a:fillRect l="-37797" t="0" r="-4062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184083">
            <a:off x="6148415" y="7323896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48230" y="4980845"/>
            <a:ext cx="10198101" cy="3181400"/>
            <a:chOff x="0" y="0"/>
            <a:chExt cx="5508593" cy="1718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08593" cy="1718461"/>
            </a:xfrm>
            <a:custGeom>
              <a:avLst/>
              <a:gdLst/>
              <a:ahLst/>
              <a:cxnLst/>
              <a:rect r="r" b="b" t="t" l="l"/>
              <a:pathLst>
                <a:path h="1718461" w="5508593">
                  <a:moveTo>
                    <a:pt x="21233" y="0"/>
                  </a:moveTo>
                  <a:lnTo>
                    <a:pt x="5487360" y="0"/>
                  </a:lnTo>
                  <a:cubicBezTo>
                    <a:pt x="5492992" y="0"/>
                    <a:pt x="5498392" y="2237"/>
                    <a:pt x="5502374" y="6219"/>
                  </a:cubicBezTo>
                  <a:cubicBezTo>
                    <a:pt x="5506356" y="10201"/>
                    <a:pt x="5508593" y="15601"/>
                    <a:pt x="5508593" y="21233"/>
                  </a:cubicBezTo>
                  <a:lnTo>
                    <a:pt x="5508593" y="1697228"/>
                  </a:lnTo>
                  <a:cubicBezTo>
                    <a:pt x="5508593" y="1702860"/>
                    <a:pt x="5506356" y="1708260"/>
                    <a:pt x="5502374" y="1712242"/>
                  </a:cubicBezTo>
                  <a:cubicBezTo>
                    <a:pt x="5498392" y="1716224"/>
                    <a:pt x="5492992" y="1718461"/>
                    <a:pt x="5487360" y="1718461"/>
                  </a:cubicBezTo>
                  <a:lnTo>
                    <a:pt x="21233" y="1718461"/>
                  </a:lnTo>
                  <a:cubicBezTo>
                    <a:pt x="9506" y="1718461"/>
                    <a:pt x="0" y="1708955"/>
                    <a:pt x="0" y="1697228"/>
                  </a:cubicBezTo>
                  <a:lnTo>
                    <a:pt x="0" y="21233"/>
                  </a:lnTo>
                  <a:cubicBezTo>
                    <a:pt x="0" y="15601"/>
                    <a:pt x="2237" y="10201"/>
                    <a:pt x="6219" y="6219"/>
                  </a:cubicBezTo>
                  <a:cubicBezTo>
                    <a:pt x="10201" y="2237"/>
                    <a:pt x="15601" y="0"/>
                    <a:pt x="2123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08593" cy="1756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249070" y="5868532"/>
            <a:ext cx="1010230" cy="101023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81397" y="7413846"/>
            <a:ext cx="745577" cy="7455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81397" y="4587871"/>
            <a:ext cx="745577" cy="74557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820" t="-38730" r="-24465" b="-39343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Sang Pencari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Insight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48230" y="1772199"/>
            <a:ext cx="7559826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Profil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346790" y="6025514"/>
            <a:ext cx="4854689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5"/>
              </a:lnSpc>
            </a:pPr>
            <a:r>
              <a:rPr lang="en-US" sz="216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muhammadketsar2@gmail.com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46790" y="5540667"/>
            <a:ext cx="2230923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Email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24646" y="6754183"/>
            <a:ext cx="2230923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24646" y="7239030"/>
            <a:ext cx="3531136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2166" u="sng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  <a:hlinkClick r:id="rId8" tooltip="https://k-folio-prod.vercel.app"/>
              </a:rPr>
              <a:t>k-folio-prod.vercel.app/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93081" y="5562354"/>
            <a:ext cx="2805577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Nama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93081" y="6047200"/>
            <a:ext cx="2805577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216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M. Ketsar Ali A.W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22532" y="6732496"/>
            <a:ext cx="2230923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Social Media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322532" y="7217343"/>
            <a:ext cx="3436606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5"/>
              </a:lnSpc>
            </a:pPr>
            <a:r>
              <a:rPr lang="en-US" sz="216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@ketsar.aaw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48230" y="2876546"/>
            <a:ext cx="8781176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Seorang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problem solver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yang bersemangat di dunia Data Science, saya berfokus pada mengubah labirin data kompleks menjadi insight yang jelas,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actionable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, dan siap menggerakkan keputusan. Selalu siap untuk tantangan analitis selanjutnya!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249070" y="6194798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381397" y="7659630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381397" y="4833654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266232" y="127257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820" t="-38730" r="-24465" b="-3934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357111" y="334985"/>
              <a:ext cx="6744546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Insight 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terungkap. Perjalanan berlanjut.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48230" y="2028980"/>
            <a:ext cx="15711070" cy="6229041"/>
            <a:chOff x="0" y="0"/>
            <a:chExt cx="20948093" cy="83053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0127693" y="0"/>
              <a:ext cx="8606620" cy="8305388"/>
            </a:xfrm>
            <a:custGeom>
              <a:avLst/>
              <a:gdLst/>
              <a:ahLst/>
              <a:cxnLst/>
              <a:rect r="r" b="b" t="t" l="l"/>
              <a:pathLst>
                <a:path h="8305388" w="8606620">
                  <a:moveTo>
                    <a:pt x="0" y="0"/>
                  </a:moveTo>
                  <a:lnTo>
                    <a:pt x="8606620" y="0"/>
                  </a:lnTo>
                  <a:lnTo>
                    <a:pt x="8606620" y="8305388"/>
                  </a:lnTo>
                  <a:lnTo>
                    <a:pt x="0" y="830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2920236"/>
              <a:ext cx="11562441" cy="2029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32"/>
                </a:lnSpc>
              </a:pPr>
              <a:r>
                <a:rPr lang="en-US" sz="1031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Thank You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925836"/>
              <a:ext cx="7218329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00"/>
                </a:lnSpc>
              </a:pPr>
              <a:r>
                <a:rPr lang="en-US" sz="2000" spc="64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FOR YOUR ATTENTION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19601120" y="5363191"/>
              <a:ext cx="1346973" cy="1346973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9777556" y="1771659"/>
              <a:ext cx="994102" cy="994102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9777556" y="3655599"/>
              <a:ext cx="994102" cy="994102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9601120" y="5791862"/>
              <a:ext cx="1346973" cy="508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3"/>
                </a:lnSpc>
              </a:pPr>
              <a:r>
                <a:rPr lang="en-US" sz="259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9777556" y="2093021"/>
              <a:ext cx="994102" cy="370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91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9777556" y="3976960"/>
              <a:ext cx="994102" cy="370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91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9690483" y="3011312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04351" y="2260072"/>
            <a:ext cx="3554949" cy="5766856"/>
            <a:chOff x="0" y="0"/>
            <a:chExt cx="4739931" cy="7689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9931" cy="1913747"/>
            </a:xfrm>
            <a:custGeom>
              <a:avLst/>
              <a:gdLst/>
              <a:ahLst/>
              <a:cxnLst/>
              <a:rect r="r" b="b" t="t" l="l"/>
              <a:pathLst>
                <a:path h="1913747" w="4739931">
                  <a:moveTo>
                    <a:pt x="0" y="0"/>
                  </a:moveTo>
                  <a:lnTo>
                    <a:pt x="4739931" y="0"/>
                  </a:lnTo>
                  <a:lnTo>
                    <a:pt x="4739931" y="1913747"/>
                  </a:lnTo>
                  <a:lnTo>
                    <a:pt x="0" y="191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1953818" y="2131351"/>
              <a:ext cx="832295" cy="1244307"/>
            </a:xfrm>
            <a:custGeom>
              <a:avLst/>
              <a:gdLst/>
              <a:ahLst/>
              <a:cxnLst/>
              <a:rect r="r" b="b" t="t" l="l"/>
              <a:pathLst>
                <a:path h="1244307" w="832295">
                  <a:moveTo>
                    <a:pt x="0" y="0"/>
                  </a:moveTo>
                  <a:lnTo>
                    <a:pt x="832295" y="0"/>
                  </a:lnTo>
                  <a:lnTo>
                    <a:pt x="832295" y="1244307"/>
                  </a:lnTo>
                  <a:lnTo>
                    <a:pt x="0" y="1244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03291" y="3593261"/>
              <a:ext cx="3133348" cy="4095880"/>
            </a:xfrm>
            <a:custGeom>
              <a:avLst/>
              <a:gdLst/>
              <a:ahLst/>
              <a:cxnLst/>
              <a:rect r="r" b="b" t="t" l="l"/>
              <a:pathLst>
                <a:path h="4095880" w="3133348">
                  <a:moveTo>
                    <a:pt x="0" y="0"/>
                  </a:moveTo>
                  <a:lnTo>
                    <a:pt x="3133349" y="0"/>
                  </a:lnTo>
                  <a:lnTo>
                    <a:pt x="3133349" y="4095880"/>
                  </a:lnTo>
                  <a:lnTo>
                    <a:pt x="0" y="4095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742002" y="5441868"/>
            <a:ext cx="4374513" cy="2701546"/>
            <a:chOff x="0" y="0"/>
            <a:chExt cx="5832684" cy="360206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99173"/>
              <a:ext cx="5832684" cy="3502888"/>
              <a:chOff x="0" y="0"/>
              <a:chExt cx="1104724" cy="66345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104724" cy="663455"/>
              </a:xfrm>
              <a:custGeom>
                <a:avLst/>
                <a:gdLst/>
                <a:ahLst/>
                <a:cxnLst/>
                <a:rect r="r" b="b" t="t" l="l"/>
                <a:pathLst>
                  <a:path h="663455" w="1104724">
                    <a:moveTo>
                      <a:pt x="31077" y="0"/>
                    </a:moveTo>
                    <a:lnTo>
                      <a:pt x="1073647" y="0"/>
                    </a:lnTo>
                    <a:cubicBezTo>
                      <a:pt x="1081889" y="0"/>
                      <a:pt x="1089793" y="3274"/>
                      <a:pt x="1095621" y="9102"/>
                    </a:cubicBezTo>
                    <a:cubicBezTo>
                      <a:pt x="1101449" y="14930"/>
                      <a:pt x="1104724" y="22835"/>
                      <a:pt x="1104724" y="31077"/>
                    </a:cubicBezTo>
                    <a:lnTo>
                      <a:pt x="1104724" y="632378"/>
                    </a:lnTo>
                    <a:cubicBezTo>
                      <a:pt x="1104724" y="640620"/>
                      <a:pt x="1101449" y="648525"/>
                      <a:pt x="1095621" y="654353"/>
                    </a:cubicBezTo>
                    <a:cubicBezTo>
                      <a:pt x="1089793" y="660181"/>
                      <a:pt x="1081889" y="663455"/>
                      <a:pt x="1073647" y="663455"/>
                    </a:cubicBezTo>
                    <a:lnTo>
                      <a:pt x="31077" y="663455"/>
                    </a:lnTo>
                    <a:cubicBezTo>
                      <a:pt x="22835" y="663455"/>
                      <a:pt x="14930" y="660181"/>
                      <a:pt x="9102" y="654353"/>
                    </a:cubicBezTo>
                    <a:cubicBezTo>
                      <a:pt x="3274" y="648525"/>
                      <a:pt x="0" y="640620"/>
                      <a:pt x="0" y="632378"/>
                    </a:cubicBezTo>
                    <a:lnTo>
                      <a:pt x="0" y="31077"/>
                    </a:lnTo>
                    <a:cubicBezTo>
                      <a:pt x="0" y="22835"/>
                      <a:pt x="3274" y="14930"/>
                      <a:pt x="9102" y="9102"/>
                    </a:cubicBezTo>
                    <a:cubicBezTo>
                      <a:pt x="14930" y="3274"/>
                      <a:pt x="22835" y="0"/>
                      <a:pt x="310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1104724" cy="720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5832684" cy="816117"/>
              <a:chOff x="0" y="0"/>
              <a:chExt cx="1104724" cy="15457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104724" cy="154574"/>
              </a:xfrm>
              <a:custGeom>
                <a:avLst/>
                <a:gdLst/>
                <a:ahLst/>
                <a:cxnLst/>
                <a:rect r="r" b="b" t="t" l="l"/>
                <a:pathLst>
                  <a:path h="154574" w="1104724">
                    <a:moveTo>
                      <a:pt x="19423" y="0"/>
                    </a:moveTo>
                    <a:lnTo>
                      <a:pt x="1085301" y="0"/>
                    </a:lnTo>
                    <a:cubicBezTo>
                      <a:pt x="1096028" y="0"/>
                      <a:pt x="1104724" y="8696"/>
                      <a:pt x="1104724" y="19423"/>
                    </a:cubicBezTo>
                    <a:lnTo>
                      <a:pt x="1104724" y="135151"/>
                    </a:lnTo>
                    <a:cubicBezTo>
                      <a:pt x="1104724" y="140303"/>
                      <a:pt x="1102677" y="145243"/>
                      <a:pt x="1099035" y="148886"/>
                    </a:cubicBezTo>
                    <a:cubicBezTo>
                      <a:pt x="1095392" y="152528"/>
                      <a:pt x="1090452" y="154574"/>
                      <a:pt x="1085301" y="154574"/>
                    </a:cubicBezTo>
                    <a:lnTo>
                      <a:pt x="19423" y="154574"/>
                    </a:lnTo>
                    <a:cubicBezTo>
                      <a:pt x="8696" y="154574"/>
                      <a:pt x="0" y="145878"/>
                      <a:pt x="0" y="135151"/>
                    </a:cubicBezTo>
                    <a:lnTo>
                      <a:pt x="0" y="19423"/>
                    </a:lnTo>
                    <a:cubicBezTo>
                      <a:pt x="0" y="8696"/>
                      <a:pt x="8696" y="0"/>
                      <a:pt x="1942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104724" cy="211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16709" y="-81802"/>
              <a:ext cx="4999267" cy="79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2"/>
                </a:lnSpc>
              </a:pPr>
              <a:r>
                <a:rPr lang="en-US" b="true" sz="30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Resiko Bisnis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16709" y="909003"/>
              <a:ext cx="4999267" cy="1892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61"/>
                </a:lnSpc>
              </a:pP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kehilangan peluang perbaikan pr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oduk/layanan, risiko reputasi, dan keputusan bisnis yang kurang optimal jika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feedback 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diabaikan.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56238" y="5441868"/>
            <a:ext cx="4374513" cy="2701546"/>
            <a:chOff x="0" y="0"/>
            <a:chExt cx="5832684" cy="360206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99173"/>
              <a:ext cx="5832684" cy="3502888"/>
              <a:chOff x="0" y="0"/>
              <a:chExt cx="1104724" cy="66345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04724" cy="663455"/>
              </a:xfrm>
              <a:custGeom>
                <a:avLst/>
                <a:gdLst/>
                <a:ahLst/>
                <a:cxnLst/>
                <a:rect r="r" b="b" t="t" l="l"/>
                <a:pathLst>
                  <a:path h="663455" w="1104724">
                    <a:moveTo>
                      <a:pt x="31077" y="0"/>
                    </a:moveTo>
                    <a:lnTo>
                      <a:pt x="1073647" y="0"/>
                    </a:lnTo>
                    <a:cubicBezTo>
                      <a:pt x="1081889" y="0"/>
                      <a:pt x="1089793" y="3274"/>
                      <a:pt x="1095621" y="9102"/>
                    </a:cubicBezTo>
                    <a:cubicBezTo>
                      <a:pt x="1101449" y="14930"/>
                      <a:pt x="1104724" y="22835"/>
                      <a:pt x="1104724" y="31077"/>
                    </a:cubicBezTo>
                    <a:lnTo>
                      <a:pt x="1104724" y="632378"/>
                    </a:lnTo>
                    <a:cubicBezTo>
                      <a:pt x="1104724" y="640620"/>
                      <a:pt x="1101449" y="648525"/>
                      <a:pt x="1095621" y="654353"/>
                    </a:cubicBezTo>
                    <a:cubicBezTo>
                      <a:pt x="1089793" y="660181"/>
                      <a:pt x="1081889" y="663455"/>
                      <a:pt x="1073647" y="663455"/>
                    </a:cubicBezTo>
                    <a:lnTo>
                      <a:pt x="31077" y="663455"/>
                    </a:lnTo>
                    <a:cubicBezTo>
                      <a:pt x="22835" y="663455"/>
                      <a:pt x="14930" y="660181"/>
                      <a:pt x="9102" y="654353"/>
                    </a:cubicBezTo>
                    <a:cubicBezTo>
                      <a:pt x="3274" y="648525"/>
                      <a:pt x="0" y="640620"/>
                      <a:pt x="0" y="632378"/>
                    </a:cubicBezTo>
                    <a:lnTo>
                      <a:pt x="0" y="31077"/>
                    </a:lnTo>
                    <a:cubicBezTo>
                      <a:pt x="0" y="22835"/>
                      <a:pt x="3274" y="14930"/>
                      <a:pt x="9102" y="9102"/>
                    </a:cubicBezTo>
                    <a:cubicBezTo>
                      <a:pt x="14930" y="3274"/>
                      <a:pt x="22835" y="0"/>
                      <a:pt x="310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104724" cy="720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5832684" cy="816117"/>
              <a:chOff x="0" y="0"/>
              <a:chExt cx="1104724" cy="15457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04724" cy="154574"/>
              </a:xfrm>
              <a:custGeom>
                <a:avLst/>
                <a:gdLst/>
                <a:ahLst/>
                <a:cxnLst/>
                <a:rect r="r" b="b" t="t" l="l"/>
                <a:pathLst>
                  <a:path h="154574" w="1104724">
                    <a:moveTo>
                      <a:pt x="19423" y="0"/>
                    </a:moveTo>
                    <a:lnTo>
                      <a:pt x="1085301" y="0"/>
                    </a:lnTo>
                    <a:cubicBezTo>
                      <a:pt x="1096028" y="0"/>
                      <a:pt x="1104724" y="8696"/>
                      <a:pt x="1104724" y="19423"/>
                    </a:cubicBezTo>
                    <a:lnTo>
                      <a:pt x="1104724" y="135151"/>
                    </a:lnTo>
                    <a:cubicBezTo>
                      <a:pt x="1104724" y="140303"/>
                      <a:pt x="1102677" y="145243"/>
                      <a:pt x="1099035" y="148886"/>
                    </a:cubicBezTo>
                    <a:cubicBezTo>
                      <a:pt x="1095392" y="152528"/>
                      <a:pt x="1090452" y="154574"/>
                      <a:pt x="1085301" y="154574"/>
                    </a:cubicBezTo>
                    <a:lnTo>
                      <a:pt x="19423" y="154574"/>
                    </a:lnTo>
                    <a:cubicBezTo>
                      <a:pt x="8696" y="154574"/>
                      <a:pt x="0" y="145878"/>
                      <a:pt x="0" y="135151"/>
                    </a:cubicBezTo>
                    <a:lnTo>
                      <a:pt x="0" y="19423"/>
                    </a:lnTo>
                    <a:cubicBezTo>
                      <a:pt x="0" y="8696"/>
                      <a:pt x="8696" y="0"/>
                      <a:pt x="1942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104724" cy="211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16709" y="-81802"/>
              <a:ext cx="4999267" cy="79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2"/>
                </a:lnSpc>
              </a:pPr>
              <a:r>
                <a:rPr lang="en-US" b="true" sz="30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Tujuan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16709" y="909003"/>
              <a:ext cx="4999267" cy="2346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61"/>
                </a:lnSpc>
              </a:pP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mentransformasi volume besar ulasan pe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langgan mentah menjadi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insight 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actionable 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dan terstruktur menggunakan kekuatan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Artificial Intelligence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(AI).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820" t="-38730" r="-24465" b="-39343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Latar Belakang &amp; Permasalahan Bisnis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548230" y="2355710"/>
            <a:ext cx="11020021" cy="273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273" indent="-230137" lvl="1">
              <a:lnSpc>
                <a:spcPts val="3624"/>
              </a:lnSpc>
              <a:buFont typeface="Arial"/>
              <a:buChar char="•"/>
            </a:pP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bisnis m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odern dibanjiri 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feedback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pelanggan dari platform seperti </a:t>
            </a:r>
            <a:r>
              <a:rPr lang="en-US" b="true" sz="21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Yelp 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setiap hari. Ini adalah</a:t>
            </a:r>
            <a:r>
              <a:rPr lang="en-US" sz="2131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feedback source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tak ternilai.</a:t>
            </a:r>
          </a:p>
          <a:p>
            <a:pPr algn="just" marL="460273" indent="-230137" lvl="1">
              <a:lnSpc>
                <a:spcPts val="3624"/>
              </a:lnSpc>
              <a:buFont typeface="Arial"/>
              <a:buChar char="•"/>
            </a:pP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platform </a:t>
            </a:r>
            <a:r>
              <a:rPr lang="en-US" b="true" sz="21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Yelp 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iri, </a:t>
            </a:r>
            <a:r>
              <a:rPr lang="en-US" sz="213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2" tooltip="https://backlinko.com/online-review-stats"/>
              </a:rPr>
              <a:t>melaporkan menerima </a:t>
            </a:r>
            <a:r>
              <a:rPr lang="en-US" b="true" sz="213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13" tooltip="https://backlinko.com/online-review-stats"/>
              </a:rPr>
              <a:t>21 juta reviews </a:t>
            </a:r>
            <a:r>
              <a:rPr lang="en-US" sz="213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4" tooltip="https://backlinko.com/online-review-stats"/>
              </a:rPr>
              <a:t>baru di tahun 2025, dengan rata-rata sekitar </a:t>
            </a:r>
            <a:r>
              <a:rPr lang="en-US" b="true" sz="213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15" tooltip="https://backlinko.com/online-review-stats"/>
              </a:rPr>
              <a:t>57.534 reviews</a:t>
            </a:r>
            <a:r>
              <a:rPr lang="en-US" sz="213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6" tooltip="https://backlinko.com/online-review-stats"/>
              </a:rPr>
              <a:t> per hari.</a:t>
            </a:r>
          </a:p>
          <a:p>
            <a:pPr algn="just" marL="460273" indent="-230137" lvl="1">
              <a:lnSpc>
                <a:spcPts val="3624"/>
              </a:lnSpc>
              <a:buFont typeface="Arial"/>
              <a:buChar char="•"/>
            </a:pP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sebagian besar konsumen mengandalkan reviews ini sebelum membuat keputusan pembelian, menjadikan analisisnya sangat krusial.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510910" y="3707248"/>
            <a:ext cx="93148" cy="29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4"/>
              </a:lnSpc>
            </a:pPr>
            <a:r>
              <a:rPr lang="en-US" sz="1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3619673" y="8865128"/>
            <a:ext cx="3639627" cy="287619"/>
            <a:chOff x="0" y="0"/>
            <a:chExt cx="4852836" cy="383491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76200"/>
              <a:ext cx="80989" cy="303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20"/>
                </a:lnSpc>
              </a:pPr>
              <a:r>
                <a:rPr lang="en-US" sz="11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58139" y="-14395"/>
              <a:ext cx="4694697" cy="397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35"/>
                </a:lnSpc>
              </a:pPr>
              <a:r>
                <a:rPr lang="en-US" sz="155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backlinko.com/online-review-stats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AI Berbasis IBM Granite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19079" y="5802474"/>
            <a:ext cx="7855535" cy="1075532"/>
            <a:chOff x="0" y="0"/>
            <a:chExt cx="1856226" cy="2541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56226" cy="254143"/>
            </a:xfrm>
            <a:custGeom>
              <a:avLst/>
              <a:gdLst/>
              <a:ahLst/>
              <a:cxnLst/>
              <a:rect r="r" b="b" t="t" l="l"/>
              <a:pathLst>
                <a:path h="254143" w="1856226">
                  <a:moveTo>
                    <a:pt x="15769" y="0"/>
                  </a:moveTo>
                  <a:lnTo>
                    <a:pt x="1840457" y="0"/>
                  </a:lnTo>
                  <a:cubicBezTo>
                    <a:pt x="1844639" y="0"/>
                    <a:pt x="1848650" y="1661"/>
                    <a:pt x="1851607" y="4619"/>
                  </a:cubicBezTo>
                  <a:cubicBezTo>
                    <a:pt x="1854564" y="7576"/>
                    <a:pt x="1856226" y="11587"/>
                    <a:pt x="1856226" y="15769"/>
                  </a:cubicBezTo>
                  <a:lnTo>
                    <a:pt x="1856226" y="238374"/>
                  </a:lnTo>
                  <a:cubicBezTo>
                    <a:pt x="1856226" y="242557"/>
                    <a:pt x="1854564" y="246567"/>
                    <a:pt x="1851607" y="249525"/>
                  </a:cubicBezTo>
                  <a:cubicBezTo>
                    <a:pt x="1848650" y="252482"/>
                    <a:pt x="1844639" y="254143"/>
                    <a:pt x="1840457" y="254143"/>
                  </a:cubicBezTo>
                  <a:lnTo>
                    <a:pt x="15769" y="254143"/>
                  </a:lnTo>
                  <a:cubicBezTo>
                    <a:pt x="11587" y="254143"/>
                    <a:pt x="7576" y="252482"/>
                    <a:pt x="4619" y="249525"/>
                  </a:cubicBezTo>
                  <a:cubicBezTo>
                    <a:pt x="1661" y="246567"/>
                    <a:pt x="0" y="242557"/>
                    <a:pt x="0" y="238374"/>
                  </a:cubicBezTo>
                  <a:lnTo>
                    <a:pt x="0" y="15769"/>
                  </a:lnTo>
                  <a:cubicBezTo>
                    <a:pt x="0" y="11587"/>
                    <a:pt x="1661" y="7576"/>
                    <a:pt x="4619" y="4619"/>
                  </a:cubicBezTo>
                  <a:cubicBezTo>
                    <a:pt x="7576" y="1661"/>
                    <a:pt x="11587" y="0"/>
                    <a:pt x="15769" y="0"/>
                  </a:cubicBez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856226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919079" y="7185886"/>
            <a:ext cx="7855535" cy="1075532"/>
            <a:chOff x="0" y="0"/>
            <a:chExt cx="1856226" cy="2541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56226" cy="254143"/>
            </a:xfrm>
            <a:custGeom>
              <a:avLst/>
              <a:gdLst/>
              <a:ahLst/>
              <a:cxnLst/>
              <a:rect r="r" b="b" t="t" l="l"/>
              <a:pathLst>
                <a:path h="254143" w="1856226">
                  <a:moveTo>
                    <a:pt x="15769" y="0"/>
                  </a:moveTo>
                  <a:lnTo>
                    <a:pt x="1840457" y="0"/>
                  </a:lnTo>
                  <a:cubicBezTo>
                    <a:pt x="1844639" y="0"/>
                    <a:pt x="1848650" y="1661"/>
                    <a:pt x="1851607" y="4619"/>
                  </a:cubicBezTo>
                  <a:cubicBezTo>
                    <a:pt x="1854564" y="7576"/>
                    <a:pt x="1856226" y="11587"/>
                    <a:pt x="1856226" y="15769"/>
                  </a:cubicBezTo>
                  <a:lnTo>
                    <a:pt x="1856226" y="238374"/>
                  </a:lnTo>
                  <a:cubicBezTo>
                    <a:pt x="1856226" y="242557"/>
                    <a:pt x="1854564" y="246567"/>
                    <a:pt x="1851607" y="249525"/>
                  </a:cubicBezTo>
                  <a:cubicBezTo>
                    <a:pt x="1848650" y="252482"/>
                    <a:pt x="1844639" y="254143"/>
                    <a:pt x="1840457" y="254143"/>
                  </a:cubicBezTo>
                  <a:lnTo>
                    <a:pt x="15769" y="254143"/>
                  </a:lnTo>
                  <a:cubicBezTo>
                    <a:pt x="11587" y="254143"/>
                    <a:pt x="7576" y="252482"/>
                    <a:pt x="4619" y="249525"/>
                  </a:cubicBezTo>
                  <a:cubicBezTo>
                    <a:pt x="1661" y="246567"/>
                    <a:pt x="0" y="242557"/>
                    <a:pt x="0" y="238374"/>
                  </a:cubicBezTo>
                  <a:lnTo>
                    <a:pt x="0" y="15769"/>
                  </a:lnTo>
                  <a:cubicBezTo>
                    <a:pt x="0" y="11587"/>
                    <a:pt x="1661" y="7576"/>
                    <a:pt x="4619" y="4619"/>
                  </a:cubicBezTo>
                  <a:cubicBezTo>
                    <a:pt x="7576" y="1661"/>
                    <a:pt x="11587" y="0"/>
                    <a:pt x="15769" y="0"/>
                  </a:cubicBez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856226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919079" y="5802474"/>
            <a:ext cx="1437721" cy="1075532"/>
            <a:chOff x="0" y="0"/>
            <a:chExt cx="339727" cy="2541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9727" cy="254143"/>
            </a:xfrm>
            <a:custGeom>
              <a:avLst/>
              <a:gdLst/>
              <a:ahLst/>
              <a:cxnLst/>
              <a:rect r="r" b="b" t="t" l="l"/>
              <a:pathLst>
                <a:path h="254143" w="339727">
                  <a:moveTo>
                    <a:pt x="86158" y="0"/>
                  </a:moveTo>
                  <a:lnTo>
                    <a:pt x="253569" y="0"/>
                  </a:lnTo>
                  <a:cubicBezTo>
                    <a:pt x="301153" y="0"/>
                    <a:pt x="339727" y="38574"/>
                    <a:pt x="339727" y="86158"/>
                  </a:cubicBezTo>
                  <a:lnTo>
                    <a:pt x="339727" y="167985"/>
                  </a:lnTo>
                  <a:cubicBezTo>
                    <a:pt x="339727" y="190836"/>
                    <a:pt x="330649" y="212750"/>
                    <a:pt x="314492" y="228908"/>
                  </a:cubicBezTo>
                  <a:cubicBezTo>
                    <a:pt x="298334" y="245066"/>
                    <a:pt x="276419" y="254143"/>
                    <a:pt x="253569" y="254143"/>
                  </a:cubicBezTo>
                  <a:lnTo>
                    <a:pt x="86158" y="254143"/>
                  </a:lnTo>
                  <a:cubicBezTo>
                    <a:pt x="63307" y="254143"/>
                    <a:pt x="41393" y="245066"/>
                    <a:pt x="25235" y="228908"/>
                  </a:cubicBezTo>
                  <a:cubicBezTo>
                    <a:pt x="9077" y="212750"/>
                    <a:pt x="0" y="190836"/>
                    <a:pt x="0" y="167985"/>
                  </a:cubicBezTo>
                  <a:lnTo>
                    <a:pt x="0" y="86158"/>
                  </a:lnTo>
                  <a:cubicBezTo>
                    <a:pt x="0" y="63307"/>
                    <a:pt x="9077" y="41393"/>
                    <a:pt x="25235" y="25235"/>
                  </a:cubicBezTo>
                  <a:cubicBezTo>
                    <a:pt x="41393" y="9077"/>
                    <a:pt x="63307" y="0"/>
                    <a:pt x="86158" y="0"/>
                  </a:cubicBezTo>
                  <a:close/>
                </a:path>
              </a:pathLst>
            </a:custGeom>
            <a:solidFill>
              <a:srgbClr val="0021FF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39727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919079" y="7185886"/>
            <a:ext cx="1437721" cy="1075532"/>
            <a:chOff x="0" y="0"/>
            <a:chExt cx="339727" cy="25414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39727" cy="254143"/>
            </a:xfrm>
            <a:custGeom>
              <a:avLst/>
              <a:gdLst/>
              <a:ahLst/>
              <a:cxnLst/>
              <a:rect r="r" b="b" t="t" l="l"/>
              <a:pathLst>
                <a:path h="254143" w="339727">
                  <a:moveTo>
                    <a:pt x="86158" y="0"/>
                  </a:moveTo>
                  <a:lnTo>
                    <a:pt x="253569" y="0"/>
                  </a:lnTo>
                  <a:cubicBezTo>
                    <a:pt x="301153" y="0"/>
                    <a:pt x="339727" y="38574"/>
                    <a:pt x="339727" y="86158"/>
                  </a:cubicBezTo>
                  <a:lnTo>
                    <a:pt x="339727" y="167985"/>
                  </a:lnTo>
                  <a:cubicBezTo>
                    <a:pt x="339727" y="190836"/>
                    <a:pt x="330649" y="212750"/>
                    <a:pt x="314492" y="228908"/>
                  </a:cubicBezTo>
                  <a:cubicBezTo>
                    <a:pt x="298334" y="245066"/>
                    <a:pt x="276419" y="254143"/>
                    <a:pt x="253569" y="254143"/>
                  </a:cubicBezTo>
                  <a:lnTo>
                    <a:pt x="86158" y="254143"/>
                  </a:lnTo>
                  <a:cubicBezTo>
                    <a:pt x="63307" y="254143"/>
                    <a:pt x="41393" y="245066"/>
                    <a:pt x="25235" y="228908"/>
                  </a:cubicBezTo>
                  <a:cubicBezTo>
                    <a:pt x="9077" y="212750"/>
                    <a:pt x="0" y="190836"/>
                    <a:pt x="0" y="167985"/>
                  </a:cubicBezTo>
                  <a:lnTo>
                    <a:pt x="0" y="86158"/>
                  </a:lnTo>
                  <a:cubicBezTo>
                    <a:pt x="0" y="63307"/>
                    <a:pt x="9077" y="41393"/>
                    <a:pt x="25235" y="25235"/>
                  </a:cubicBezTo>
                  <a:cubicBezTo>
                    <a:pt x="41393" y="9077"/>
                    <a:pt x="63307" y="0"/>
                    <a:pt x="86158" y="0"/>
                  </a:cubicBezTo>
                  <a:close/>
                </a:path>
              </a:pathLst>
            </a:custGeom>
            <a:solidFill>
              <a:srgbClr val="0021FF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339727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1649039" y="3071974"/>
            <a:ext cx="5067394" cy="4028707"/>
          </a:xfrm>
          <a:custGeom>
            <a:avLst/>
            <a:gdLst/>
            <a:ahLst/>
            <a:cxnLst/>
            <a:rect r="r" b="b" t="t" l="l"/>
            <a:pathLst>
              <a:path h="4028707" w="5067394">
                <a:moveTo>
                  <a:pt x="0" y="0"/>
                </a:moveTo>
                <a:lnTo>
                  <a:pt x="5067394" y="0"/>
                </a:lnTo>
                <a:lnTo>
                  <a:pt x="5067394" y="4028707"/>
                </a:lnTo>
                <a:lnTo>
                  <a:pt x="0" y="4028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01" t="0" r="-3001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48230" y="2948149"/>
            <a:ext cx="9081418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pendekatan analisis teks tradisional (misalnya, berbasis keyword atau algoritma rule-based) seringkali g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hami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nsa,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sarkasm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atau konteks implisit dalam bahasa manusia.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saya memilih IBM Granite (model: ibm-granite/granite-3.3-8b-instruct), sebuah Large Language Model (LLM), yang secara spesifik unggul karena: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48230" y="1957578"/>
            <a:ext cx="4147205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Mengapa  LLM 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08562" y="5842557"/>
            <a:ext cx="6024254" cy="87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Mampu menginterpretasikan nuansa dan konteks teks </a:t>
            </a:r>
            <a:r>
              <a:rPr lang="en-US" sz="211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08562" y="7223204"/>
            <a:ext cx="6024254" cy="893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Dirancang untuk mengikuti instruksi spesifik (</a:t>
            </a:r>
            <a:r>
              <a:rPr lang="en-US" sz="211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prompt engineering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dengan akurat.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26497" y="5470159"/>
            <a:ext cx="1022885" cy="13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40"/>
              </a:lnSpc>
            </a:pPr>
            <a:r>
              <a:rPr lang="en-US" b="true" sz="66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75666" y="6850807"/>
            <a:ext cx="1124547" cy="13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40"/>
              </a:lnSpc>
            </a:pPr>
            <a:r>
              <a:rPr lang="en-US" b="true" sz="66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Tiga Pilar Analisis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22430" y="2445379"/>
            <a:ext cx="3276355" cy="522788"/>
            <a:chOff x="0" y="0"/>
            <a:chExt cx="774187" cy="1235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74187" cy="123532"/>
            </a:xfrm>
            <a:custGeom>
              <a:avLst/>
              <a:gdLst/>
              <a:ahLst/>
              <a:cxnLst/>
              <a:rect r="r" b="b" t="t" l="l"/>
              <a:pathLst>
                <a:path h="123532" w="774187">
                  <a:moveTo>
                    <a:pt x="37807" y="0"/>
                  </a:moveTo>
                  <a:lnTo>
                    <a:pt x="736380" y="0"/>
                  </a:lnTo>
                  <a:cubicBezTo>
                    <a:pt x="746407" y="0"/>
                    <a:pt x="756023" y="3983"/>
                    <a:pt x="763114" y="11074"/>
                  </a:cubicBezTo>
                  <a:cubicBezTo>
                    <a:pt x="770204" y="18164"/>
                    <a:pt x="774187" y="27780"/>
                    <a:pt x="774187" y="37807"/>
                  </a:cubicBezTo>
                  <a:lnTo>
                    <a:pt x="774187" y="85725"/>
                  </a:lnTo>
                  <a:cubicBezTo>
                    <a:pt x="774187" y="95752"/>
                    <a:pt x="770204" y="105368"/>
                    <a:pt x="763114" y="112459"/>
                  </a:cubicBezTo>
                  <a:cubicBezTo>
                    <a:pt x="756023" y="119549"/>
                    <a:pt x="746407" y="123532"/>
                    <a:pt x="736380" y="123532"/>
                  </a:cubicBezTo>
                  <a:lnTo>
                    <a:pt x="37807" y="123532"/>
                  </a:lnTo>
                  <a:cubicBezTo>
                    <a:pt x="27780" y="123532"/>
                    <a:pt x="18164" y="119549"/>
                    <a:pt x="11074" y="112459"/>
                  </a:cubicBezTo>
                  <a:cubicBezTo>
                    <a:pt x="3983" y="105368"/>
                    <a:pt x="0" y="95752"/>
                    <a:pt x="0" y="85725"/>
                  </a:cubicBezTo>
                  <a:lnTo>
                    <a:pt x="0" y="37807"/>
                  </a:lnTo>
                  <a:cubicBezTo>
                    <a:pt x="0" y="27780"/>
                    <a:pt x="3983" y="18164"/>
                    <a:pt x="11074" y="11074"/>
                  </a:cubicBezTo>
                  <a:cubicBezTo>
                    <a:pt x="18164" y="3983"/>
                    <a:pt x="27780" y="0"/>
                    <a:pt x="378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20274">
                    <a:alpha val="100000"/>
                  </a:srgbClr>
                </a:gs>
                <a:gs pos="100000">
                  <a:srgbClr val="0066A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74187" cy="18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48230" y="2966183"/>
            <a:ext cx="9447046" cy="1075532"/>
            <a:chOff x="0" y="0"/>
            <a:chExt cx="2232292" cy="2541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32292" cy="254143"/>
            </a:xfrm>
            <a:custGeom>
              <a:avLst/>
              <a:gdLst/>
              <a:ahLst/>
              <a:cxnLst/>
              <a:rect r="r" b="b" t="t" l="l"/>
              <a:pathLst>
                <a:path h="254143" w="2232292">
                  <a:moveTo>
                    <a:pt x="13112" y="0"/>
                  </a:moveTo>
                  <a:lnTo>
                    <a:pt x="2219180" y="0"/>
                  </a:lnTo>
                  <a:cubicBezTo>
                    <a:pt x="2226422" y="0"/>
                    <a:pt x="2232292" y="5870"/>
                    <a:pt x="2232292" y="13112"/>
                  </a:cubicBezTo>
                  <a:lnTo>
                    <a:pt x="2232292" y="241031"/>
                  </a:lnTo>
                  <a:cubicBezTo>
                    <a:pt x="2232292" y="248273"/>
                    <a:pt x="2226422" y="254143"/>
                    <a:pt x="2219180" y="254143"/>
                  </a:cubicBezTo>
                  <a:lnTo>
                    <a:pt x="13112" y="254143"/>
                  </a:lnTo>
                  <a:cubicBezTo>
                    <a:pt x="5870" y="254143"/>
                    <a:pt x="0" y="248273"/>
                    <a:pt x="0" y="241031"/>
                  </a:cubicBezTo>
                  <a:lnTo>
                    <a:pt x="0" y="13112"/>
                  </a:lnTo>
                  <a:cubicBezTo>
                    <a:pt x="0" y="5870"/>
                    <a:pt x="5870" y="0"/>
                    <a:pt x="13112" y="0"/>
                  </a:cubicBez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232292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48230" y="2966183"/>
            <a:ext cx="1437721" cy="1075532"/>
            <a:chOff x="0" y="0"/>
            <a:chExt cx="339727" cy="2541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9727" cy="254143"/>
            </a:xfrm>
            <a:custGeom>
              <a:avLst/>
              <a:gdLst/>
              <a:ahLst/>
              <a:cxnLst/>
              <a:rect r="r" b="b" t="t" l="l"/>
              <a:pathLst>
                <a:path h="254143" w="339727">
                  <a:moveTo>
                    <a:pt x="86158" y="0"/>
                  </a:moveTo>
                  <a:lnTo>
                    <a:pt x="253569" y="0"/>
                  </a:lnTo>
                  <a:cubicBezTo>
                    <a:pt x="301153" y="0"/>
                    <a:pt x="339727" y="38574"/>
                    <a:pt x="339727" y="86158"/>
                  </a:cubicBezTo>
                  <a:lnTo>
                    <a:pt x="339727" y="167985"/>
                  </a:lnTo>
                  <a:cubicBezTo>
                    <a:pt x="339727" y="190836"/>
                    <a:pt x="330649" y="212750"/>
                    <a:pt x="314492" y="228908"/>
                  </a:cubicBezTo>
                  <a:cubicBezTo>
                    <a:pt x="298334" y="245066"/>
                    <a:pt x="276419" y="254143"/>
                    <a:pt x="253569" y="254143"/>
                  </a:cubicBezTo>
                  <a:lnTo>
                    <a:pt x="86158" y="254143"/>
                  </a:lnTo>
                  <a:cubicBezTo>
                    <a:pt x="63307" y="254143"/>
                    <a:pt x="41393" y="245066"/>
                    <a:pt x="25235" y="228908"/>
                  </a:cubicBezTo>
                  <a:cubicBezTo>
                    <a:pt x="9077" y="212750"/>
                    <a:pt x="0" y="190836"/>
                    <a:pt x="0" y="167985"/>
                  </a:cubicBezTo>
                  <a:lnTo>
                    <a:pt x="0" y="86158"/>
                  </a:lnTo>
                  <a:cubicBezTo>
                    <a:pt x="0" y="63307"/>
                    <a:pt x="9077" y="41393"/>
                    <a:pt x="25235" y="25235"/>
                  </a:cubicBezTo>
                  <a:cubicBezTo>
                    <a:pt x="41393" y="9077"/>
                    <a:pt x="63307" y="0"/>
                    <a:pt x="86158" y="0"/>
                  </a:cubicBezTo>
                  <a:close/>
                </a:path>
              </a:pathLst>
            </a:custGeom>
            <a:solidFill>
              <a:srgbClr val="D51D7F">
                <a:alpha val="6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39727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512121" y="2445379"/>
            <a:ext cx="3086100" cy="957749"/>
            <a:chOff x="0" y="0"/>
            <a:chExt cx="812800" cy="2522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252247"/>
            </a:xfrm>
            <a:custGeom>
              <a:avLst/>
              <a:gdLst/>
              <a:ahLst/>
              <a:cxnLst/>
              <a:rect r="r" b="b" t="t" l="l"/>
              <a:pathLst>
                <a:path h="2522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2247"/>
                  </a:lnTo>
                  <a:lnTo>
                    <a:pt x="0" y="252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309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12121" y="4551070"/>
            <a:ext cx="3086100" cy="957749"/>
            <a:chOff x="0" y="0"/>
            <a:chExt cx="812800" cy="2522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252247"/>
            </a:xfrm>
            <a:custGeom>
              <a:avLst/>
              <a:gdLst/>
              <a:ahLst/>
              <a:cxnLst/>
              <a:rect r="r" b="b" t="t" l="l"/>
              <a:pathLst>
                <a:path h="2522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2247"/>
                  </a:lnTo>
                  <a:lnTo>
                    <a:pt x="0" y="252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309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12121" y="6656762"/>
            <a:ext cx="3086100" cy="1328598"/>
            <a:chOff x="0" y="0"/>
            <a:chExt cx="4114800" cy="177146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4114800" cy="1771464"/>
              <a:chOff x="0" y="0"/>
              <a:chExt cx="812800" cy="349919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349919"/>
              </a:xfrm>
              <a:custGeom>
                <a:avLst/>
                <a:gdLst/>
                <a:ahLst/>
                <a:cxnLst/>
                <a:rect r="r" b="b" t="t" l="l"/>
                <a:pathLst>
                  <a:path h="349919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49919"/>
                    </a:lnTo>
                    <a:lnTo>
                      <a:pt x="0" y="34991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dash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812800" cy="4070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445867" y="279911"/>
              <a:ext cx="3223065" cy="112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5"/>
                </a:lnSpc>
              </a:pP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SENTIMEN, TOPIK, RINGKASAN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48230" y="4550079"/>
            <a:ext cx="9447046" cy="1598319"/>
            <a:chOff x="0" y="0"/>
            <a:chExt cx="12596062" cy="2131092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8232267" y="0"/>
              <a:ext cx="4363795" cy="697050"/>
              <a:chOff x="0" y="0"/>
              <a:chExt cx="773358" cy="12353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773358" cy="123532"/>
              </a:xfrm>
              <a:custGeom>
                <a:avLst/>
                <a:gdLst/>
                <a:ahLst/>
                <a:cxnLst/>
                <a:rect r="r" b="b" t="t" l="l"/>
                <a:pathLst>
                  <a:path h="123532" w="773358">
                    <a:moveTo>
                      <a:pt x="37848" y="0"/>
                    </a:moveTo>
                    <a:lnTo>
                      <a:pt x="735510" y="0"/>
                    </a:lnTo>
                    <a:cubicBezTo>
                      <a:pt x="745548" y="0"/>
                      <a:pt x="755175" y="3988"/>
                      <a:pt x="762273" y="11085"/>
                    </a:cubicBezTo>
                    <a:cubicBezTo>
                      <a:pt x="769370" y="18183"/>
                      <a:pt x="773358" y="27810"/>
                      <a:pt x="773358" y="37848"/>
                    </a:cubicBezTo>
                    <a:lnTo>
                      <a:pt x="773358" y="85684"/>
                    </a:lnTo>
                    <a:cubicBezTo>
                      <a:pt x="773358" y="106587"/>
                      <a:pt x="756413" y="123532"/>
                      <a:pt x="735510" y="123532"/>
                    </a:cubicBezTo>
                    <a:lnTo>
                      <a:pt x="37848" y="123532"/>
                    </a:lnTo>
                    <a:cubicBezTo>
                      <a:pt x="16945" y="123532"/>
                      <a:pt x="0" y="106587"/>
                      <a:pt x="0" y="85684"/>
                    </a:cubicBezTo>
                    <a:lnTo>
                      <a:pt x="0" y="37848"/>
                    </a:lnTo>
                    <a:cubicBezTo>
                      <a:pt x="0" y="16945"/>
                      <a:pt x="16945" y="0"/>
                      <a:pt x="3784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773358" cy="1806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697050"/>
              <a:ext cx="12596062" cy="1434042"/>
              <a:chOff x="0" y="0"/>
              <a:chExt cx="2232292" cy="254143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2232292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2232292">
                    <a:moveTo>
                      <a:pt x="13112" y="0"/>
                    </a:moveTo>
                    <a:lnTo>
                      <a:pt x="2219180" y="0"/>
                    </a:lnTo>
                    <a:cubicBezTo>
                      <a:pt x="2226422" y="0"/>
                      <a:pt x="2232292" y="5870"/>
                      <a:pt x="2232292" y="13112"/>
                    </a:cubicBezTo>
                    <a:lnTo>
                      <a:pt x="2232292" y="241031"/>
                    </a:lnTo>
                    <a:cubicBezTo>
                      <a:pt x="2232292" y="248273"/>
                      <a:pt x="2226422" y="254143"/>
                      <a:pt x="2219180" y="254143"/>
                    </a:cubicBezTo>
                    <a:lnTo>
                      <a:pt x="13112" y="254143"/>
                    </a:lnTo>
                    <a:cubicBezTo>
                      <a:pt x="5870" y="254143"/>
                      <a:pt x="0" y="248273"/>
                      <a:pt x="0" y="241031"/>
                    </a:cubicBezTo>
                    <a:lnTo>
                      <a:pt x="0" y="13112"/>
                    </a:lnTo>
                    <a:cubicBezTo>
                      <a:pt x="0" y="5870"/>
                      <a:pt x="5870" y="0"/>
                      <a:pt x="13112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57150"/>
                <a:ext cx="2232292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697050"/>
              <a:ext cx="1916962" cy="1434042"/>
              <a:chOff x="0" y="0"/>
              <a:chExt cx="339727" cy="254143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339727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339727">
                    <a:moveTo>
                      <a:pt x="86158" y="0"/>
                    </a:moveTo>
                    <a:lnTo>
                      <a:pt x="253569" y="0"/>
                    </a:lnTo>
                    <a:cubicBezTo>
                      <a:pt x="301153" y="0"/>
                      <a:pt x="339727" y="38574"/>
                      <a:pt x="339727" y="86158"/>
                    </a:cubicBezTo>
                    <a:lnTo>
                      <a:pt x="339727" y="167985"/>
                    </a:lnTo>
                    <a:cubicBezTo>
                      <a:pt x="339727" y="190836"/>
                      <a:pt x="330649" y="212750"/>
                      <a:pt x="314492" y="228908"/>
                    </a:cubicBezTo>
                    <a:cubicBezTo>
                      <a:pt x="298334" y="245066"/>
                      <a:pt x="276419" y="254143"/>
                      <a:pt x="253569" y="254143"/>
                    </a:cubicBezTo>
                    <a:lnTo>
                      <a:pt x="86158" y="254143"/>
                    </a:lnTo>
                    <a:cubicBezTo>
                      <a:pt x="63307" y="254143"/>
                      <a:pt x="41393" y="245066"/>
                      <a:pt x="25235" y="228908"/>
                    </a:cubicBezTo>
                    <a:cubicBezTo>
                      <a:pt x="9077" y="212750"/>
                      <a:pt x="0" y="190836"/>
                      <a:pt x="0" y="167985"/>
                    </a:cubicBezTo>
                    <a:lnTo>
                      <a:pt x="0" y="86158"/>
                    </a:lnTo>
                    <a:cubicBezTo>
                      <a:pt x="0" y="63307"/>
                      <a:pt x="9077" y="41393"/>
                      <a:pt x="25235" y="25235"/>
                    </a:cubicBezTo>
                    <a:cubicBezTo>
                      <a:pt x="41393" y="9077"/>
                      <a:pt x="63307" y="0"/>
                      <a:pt x="86158" y="0"/>
                    </a:cubicBezTo>
                    <a:close/>
                  </a:path>
                </a:pathLst>
              </a:custGeom>
              <a:solidFill>
                <a:srgbClr val="D51D7F">
                  <a:alpha val="69804"/>
                </a:srgbClr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57150"/>
                <a:ext cx="339727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8527655" y="25316"/>
              <a:ext cx="3827583" cy="532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5"/>
                </a:lnSpc>
              </a:pP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Identifikasi Top</a:t>
              </a: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ik 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2119311" y="784908"/>
              <a:ext cx="10157820" cy="112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95"/>
                </a:lnSpc>
              </a:pP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Mengelompokkan </a:t>
              </a:r>
              <a:r>
                <a:rPr lang="en-US" sz="2115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 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berdasarkan te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a-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 relevan (misal: </a:t>
              </a:r>
              <a:r>
                <a:rPr lang="en-US" sz="2115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Food Quality, Service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).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208783" y="374103"/>
              <a:ext cx="1499397" cy="170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1240"/>
                </a:lnSpc>
              </a:pPr>
              <a:r>
                <a:rPr lang="en-US" b="true" sz="661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48230" y="6656762"/>
            <a:ext cx="9447046" cy="1598319"/>
            <a:chOff x="0" y="0"/>
            <a:chExt cx="12596062" cy="2131092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8232267" y="0"/>
              <a:ext cx="4363795" cy="697050"/>
              <a:chOff x="0" y="0"/>
              <a:chExt cx="773358" cy="12353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773358" cy="123532"/>
              </a:xfrm>
              <a:custGeom>
                <a:avLst/>
                <a:gdLst/>
                <a:ahLst/>
                <a:cxnLst/>
                <a:rect r="r" b="b" t="t" l="l"/>
                <a:pathLst>
                  <a:path h="123532" w="773358">
                    <a:moveTo>
                      <a:pt x="37848" y="0"/>
                    </a:moveTo>
                    <a:lnTo>
                      <a:pt x="735510" y="0"/>
                    </a:lnTo>
                    <a:cubicBezTo>
                      <a:pt x="745548" y="0"/>
                      <a:pt x="755175" y="3988"/>
                      <a:pt x="762273" y="11085"/>
                    </a:cubicBezTo>
                    <a:cubicBezTo>
                      <a:pt x="769370" y="18183"/>
                      <a:pt x="773358" y="27810"/>
                      <a:pt x="773358" y="37848"/>
                    </a:cubicBezTo>
                    <a:lnTo>
                      <a:pt x="773358" y="85684"/>
                    </a:lnTo>
                    <a:cubicBezTo>
                      <a:pt x="773358" y="106587"/>
                      <a:pt x="756413" y="123532"/>
                      <a:pt x="735510" y="123532"/>
                    </a:cubicBezTo>
                    <a:lnTo>
                      <a:pt x="37848" y="123532"/>
                    </a:lnTo>
                    <a:cubicBezTo>
                      <a:pt x="16945" y="123532"/>
                      <a:pt x="0" y="106587"/>
                      <a:pt x="0" y="85684"/>
                    </a:cubicBezTo>
                    <a:lnTo>
                      <a:pt x="0" y="37848"/>
                    </a:lnTo>
                    <a:cubicBezTo>
                      <a:pt x="0" y="16945"/>
                      <a:pt x="16945" y="0"/>
                      <a:pt x="3784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57150"/>
                <a:ext cx="773358" cy="1806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697050"/>
              <a:ext cx="12596062" cy="1434042"/>
              <a:chOff x="0" y="0"/>
              <a:chExt cx="2232292" cy="2541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2232292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2232292">
                    <a:moveTo>
                      <a:pt x="13112" y="0"/>
                    </a:moveTo>
                    <a:lnTo>
                      <a:pt x="2219180" y="0"/>
                    </a:lnTo>
                    <a:cubicBezTo>
                      <a:pt x="2226422" y="0"/>
                      <a:pt x="2232292" y="5870"/>
                      <a:pt x="2232292" y="13112"/>
                    </a:cubicBezTo>
                    <a:lnTo>
                      <a:pt x="2232292" y="241031"/>
                    </a:lnTo>
                    <a:cubicBezTo>
                      <a:pt x="2232292" y="248273"/>
                      <a:pt x="2226422" y="254143"/>
                      <a:pt x="2219180" y="254143"/>
                    </a:cubicBezTo>
                    <a:lnTo>
                      <a:pt x="13112" y="254143"/>
                    </a:lnTo>
                    <a:cubicBezTo>
                      <a:pt x="5870" y="254143"/>
                      <a:pt x="0" y="248273"/>
                      <a:pt x="0" y="241031"/>
                    </a:cubicBezTo>
                    <a:lnTo>
                      <a:pt x="0" y="13112"/>
                    </a:lnTo>
                    <a:cubicBezTo>
                      <a:pt x="0" y="5870"/>
                      <a:pt x="5870" y="0"/>
                      <a:pt x="13112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57150"/>
                <a:ext cx="2232292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697050"/>
              <a:ext cx="1916962" cy="1434042"/>
              <a:chOff x="0" y="0"/>
              <a:chExt cx="339727" cy="254143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339727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339727">
                    <a:moveTo>
                      <a:pt x="86158" y="0"/>
                    </a:moveTo>
                    <a:lnTo>
                      <a:pt x="253569" y="0"/>
                    </a:lnTo>
                    <a:cubicBezTo>
                      <a:pt x="301153" y="0"/>
                      <a:pt x="339727" y="38574"/>
                      <a:pt x="339727" y="86158"/>
                    </a:cubicBezTo>
                    <a:lnTo>
                      <a:pt x="339727" y="167985"/>
                    </a:lnTo>
                    <a:cubicBezTo>
                      <a:pt x="339727" y="190836"/>
                      <a:pt x="330649" y="212750"/>
                      <a:pt x="314492" y="228908"/>
                    </a:cubicBezTo>
                    <a:cubicBezTo>
                      <a:pt x="298334" y="245066"/>
                      <a:pt x="276419" y="254143"/>
                      <a:pt x="253569" y="254143"/>
                    </a:cubicBezTo>
                    <a:lnTo>
                      <a:pt x="86158" y="254143"/>
                    </a:lnTo>
                    <a:cubicBezTo>
                      <a:pt x="63307" y="254143"/>
                      <a:pt x="41393" y="245066"/>
                      <a:pt x="25235" y="228908"/>
                    </a:cubicBezTo>
                    <a:cubicBezTo>
                      <a:pt x="9077" y="212750"/>
                      <a:pt x="0" y="190836"/>
                      <a:pt x="0" y="167985"/>
                    </a:cubicBezTo>
                    <a:lnTo>
                      <a:pt x="0" y="86158"/>
                    </a:lnTo>
                    <a:cubicBezTo>
                      <a:pt x="0" y="63307"/>
                      <a:pt x="9077" y="41393"/>
                      <a:pt x="25235" y="25235"/>
                    </a:cubicBezTo>
                    <a:cubicBezTo>
                      <a:pt x="41393" y="9077"/>
                      <a:pt x="63307" y="0"/>
                      <a:pt x="86158" y="0"/>
                    </a:cubicBezTo>
                    <a:close/>
                  </a:path>
                </a:pathLst>
              </a:custGeom>
              <a:solidFill>
                <a:srgbClr val="D51D7F">
                  <a:alpha val="69804"/>
                </a:srgbClr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57150"/>
                <a:ext cx="339727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61" id="61"/>
            <p:cNvSpPr txBox="true"/>
            <p:nvPr/>
          </p:nvSpPr>
          <p:spPr>
            <a:xfrm rot="0">
              <a:off x="8525176" y="25316"/>
              <a:ext cx="3787322" cy="532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5"/>
                </a:lnSpc>
              </a:pP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Summarization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2119311" y="784908"/>
              <a:ext cx="10188206" cy="112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95"/>
                </a:lnSpc>
              </a:pP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Menyediakan ringkasan padat dari </a:t>
              </a:r>
              <a:r>
                <a:rPr lang="en-US" sz="2115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 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anja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ng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ta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 k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ng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 detail kunci.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208783" y="374103"/>
              <a:ext cx="1499397" cy="170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1240"/>
                </a:lnSpc>
              </a:pPr>
              <a:r>
                <a:rPr lang="en-US" b="true" sz="661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>
            <a:off x="15055171" y="3403127"/>
            <a:ext cx="46570" cy="994545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V="true">
            <a:off x="15055171" y="5508819"/>
            <a:ext cx="0" cy="1119114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triangle" len="med" w="lg"/>
            <a:tailEnd type="none" len="sm" w="sm"/>
          </a:ln>
        </p:spPr>
      </p:sp>
      <p:sp>
        <p:nvSpPr>
          <p:cNvPr name="TextBox 66" id="66"/>
          <p:cNvSpPr txBox="true"/>
          <p:nvPr/>
        </p:nvSpPr>
        <p:spPr>
          <a:xfrm rot="0">
            <a:off x="13846522" y="2653271"/>
            <a:ext cx="2417299" cy="42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b="true" sz="2115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RAW REVIEWS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12983785" y="1867580"/>
            <a:ext cx="1056673" cy="1056673"/>
            <a:chOff x="0" y="0"/>
            <a:chExt cx="1408898" cy="1408898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0" y="0"/>
              <a:ext cx="1408898" cy="1408898"/>
              <a:chOff x="0" y="0"/>
              <a:chExt cx="812800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E0050">
                      <a:alpha val="100000"/>
                    </a:srgbClr>
                  </a:gs>
                  <a:gs pos="100000">
                    <a:srgbClr val="024B7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1" id="71"/>
            <p:cNvSpPr/>
            <p:nvPr/>
          </p:nvSpPr>
          <p:spPr>
            <a:xfrm flipH="false" flipV="false" rot="0">
              <a:off x="335796" y="254872"/>
              <a:ext cx="737306" cy="899154"/>
            </a:xfrm>
            <a:custGeom>
              <a:avLst/>
              <a:gdLst/>
              <a:ahLst/>
              <a:cxnLst/>
              <a:rect r="r" b="b" t="t" l="l"/>
              <a:pathLst>
                <a:path h="899154" w="737306">
                  <a:moveTo>
                    <a:pt x="0" y="0"/>
                  </a:moveTo>
                  <a:lnTo>
                    <a:pt x="737306" y="0"/>
                  </a:lnTo>
                  <a:lnTo>
                    <a:pt x="737306" y="899154"/>
                  </a:lnTo>
                  <a:lnTo>
                    <a:pt x="0" y="89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12983785" y="4022734"/>
            <a:ext cx="1056673" cy="1056673"/>
            <a:chOff x="0" y="0"/>
            <a:chExt cx="1408898" cy="1408898"/>
          </a:xfrm>
        </p:grpSpPr>
        <p:grpSp>
          <p:nvGrpSpPr>
            <p:cNvPr name="Group 73" id="73"/>
            <p:cNvGrpSpPr/>
            <p:nvPr/>
          </p:nvGrpSpPr>
          <p:grpSpPr>
            <a:xfrm rot="0">
              <a:off x="0" y="0"/>
              <a:ext cx="1408898" cy="1408898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E0050">
                      <a:alpha val="100000"/>
                    </a:srgbClr>
                  </a:gs>
                  <a:gs pos="100000">
                    <a:srgbClr val="024B7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6" id="76"/>
            <p:cNvSpPr/>
            <p:nvPr/>
          </p:nvSpPr>
          <p:spPr>
            <a:xfrm flipH="false" flipV="false" rot="0">
              <a:off x="150083" y="150083"/>
              <a:ext cx="1108731" cy="1108731"/>
            </a:xfrm>
            <a:custGeom>
              <a:avLst/>
              <a:gdLst/>
              <a:ahLst/>
              <a:cxnLst/>
              <a:rect r="r" b="b" t="t" l="l"/>
              <a:pathLst>
                <a:path h="1108731" w="1108731">
                  <a:moveTo>
                    <a:pt x="0" y="0"/>
                  </a:moveTo>
                  <a:lnTo>
                    <a:pt x="1108731" y="0"/>
                  </a:lnTo>
                  <a:lnTo>
                    <a:pt x="1108731" y="1108731"/>
                  </a:lnTo>
                  <a:lnTo>
                    <a:pt x="0" y="1108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12983785" y="6148398"/>
            <a:ext cx="1056673" cy="1056673"/>
            <a:chOff x="0" y="0"/>
            <a:chExt cx="1408898" cy="1408898"/>
          </a:xfrm>
        </p:grpSpPr>
        <p:grpSp>
          <p:nvGrpSpPr>
            <p:cNvPr name="Group 78" id="78"/>
            <p:cNvGrpSpPr/>
            <p:nvPr/>
          </p:nvGrpSpPr>
          <p:grpSpPr>
            <a:xfrm rot="0">
              <a:off x="0" y="0"/>
              <a:ext cx="1408898" cy="1408898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E0050">
                      <a:alpha val="100000"/>
                    </a:srgbClr>
                  </a:gs>
                  <a:gs pos="100000">
                    <a:srgbClr val="024B7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81" id="81"/>
            <p:cNvSpPr/>
            <p:nvPr/>
          </p:nvSpPr>
          <p:spPr>
            <a:xfrm flipH="false" flipV="false" rot="0">
              <a:off x="234081" y="257599"/>
              <a:ext cx="940737" cy="893700"/>
            </a:xfrm>
            <a:custGeom>
              <a:avLst/>
              <a:gdLst/>
              <a:ahLst/>
              <a:cxnLst/>
              <a:rect r="r" b="b" t="t" l="l"/>
              <a:pathLst>
                <a:path h="893700" w="940737">
                  <a:moveTo>
                    <a:pt x="0" y="0"/>
                  </a:moveTo>
                  <a:lnTo>
                    <a:pt x="940736" y="0"/>
                  </a:lnTo>
                  <a:lnTo>
                    <a:pt x="940736" y="893700"/>
                  </a:lnTo>
                  <a:lnTo>
                    <a:pt x="0" y="893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2" id="82"/>
          <p:cNvSpPr txBox="true"/>
          <p:nvPr/>
        </p:nvSpPr>
        <p:spPr>
          <a:xfrm rot="0">
            <a:off x="3137713" y="3006266"/>
            <a:ext cx="7641154" cy="87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Mengidentifikasi polaritas emosi (Positive, Neut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al, N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gat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dalam </a:t>
            </a:r>
            <a:r>
              <a:rPr lang="en-US" sz="211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7942348" y="2435791"/>
            <a:ext cx="2836520" cy="42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Klasifikasi Sent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3846522" y="4758963"/>
            <a:ext cx="2417299" cy="42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IBM GRANITE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755648" y="2633869"/>
            <a:ext cx="1022885" cy="13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40"/>
              </a:lnSpc>
            </a:pPr>
            <a:r>
              <a:rPr lang="en-US" b="true" sz="66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691341" y="-140337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Tools &amp; Dataset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03765" y="2334629"/>
            <a:ext cx="7757150" cy="2733867"/>
            <a:chOff x="0" y="0"/>
            <a:chExt cx="10342867" cy="36451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4995"/>
              <a:ext cx="2523462" cy="1534817"/>
            </a:xfrm>
            <a:custGeom>
              <a:avLst/>
              <a:gdLst/>
              <a:ahLst/>
              <a:cxnLst/>
              <a:rect r="r" b="b" t="t" l="l"/>
              <a:pathLst>
                <a:path h="1534817" w="2523462">
                  <a:moveTo>
                    <a:pt x="0" y="0"/>
                  </a:moveTo>
                  <a:lnTo>
                    <a:pt x="2523462" y="0"/>
                  </a:lnTo>
                  <a:lnTo>
                    <a:pt x="2523462" y="1534816"/>
                  </a:lnTo>
                  <a:lnTo>
                    <a:pt x="0" y="153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8056" t="-30005" r="-29145" b="-29271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91587" y="1704867"/>
              <a:ext cx="1940289" cy="1940289"/>
            </a:xfrm>
            <a:custGeom>
              <a:avLst/>
              <a:gdLst/>
              <a:ahLst/>
              <a:cxnLst/>
              <a:rect r="r" b="b" t="t" l="l"/>
              <a:pathLst>
                <a:path h="1940289" w="1940289">
                  <a:moveTo>
                    <a:pt x="0" y="0"/>
                  </a:moveTo>
                  <a:lnTo>
                    <a:pt x="1940289" y="0"/>
                  </a:lnTo>
                  <a:lnTo>
                    <a:pt x="1940289" y="1940289"/>
                  </a:lnTo>
                  <a:lnTo>
                    <a:pt x="0" y="1940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910929" y="1213219"/>
              <a:ext cx="2431937" cy="2431937"/>
            </a:xfrm>
            <a:custGeom>
              <a:avLst/>
              <a:gdLst/>
              <a:ahLst/>
              <a:cxnLst/>
              <a:rect r="r" b="b" t="t" l="l"/>
              <a:pathLst>
                <a:path h="2431937" w="2431937">
                  <a:moveTo>
                    <a:pt x="0" y="0"/>
                  </a:moveTo>
                  <a:lnTo>
                    <a:pt x="2431938" y="0"/>
                  </a:lnTo>
                  <a:lnTo>
                    <a:pt x="2431938" y="2431937"/>
                  </a:lnTo>
                  <a:lnTo>
                    <a:pt x="0" y="2431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253187" y="0"/>
              <a:ext cx="5306104" cy="2142340"/>
            </a:xfrm>
            <a:custGeom>
              <a:avLst/>
              <a:gdLst/>
              <a:ahLst/>
              <a:cxnLst/>
              <a:rect r="r" b="b" t="t" l="l"/>
              <a:pathLst>
                <a:path h="2142340" w="5306104">
                  <a:moveTo>
                    <a:pt x="0" y="0"/>
                  </a:moveTo>
                  <a:lnTo>
                    <a:pt x="5306104" y="0"/>
                  </a:lnTo>
                  <a:lnTo>
                    <a:pt x="5306104" y="2142340"/>
                  </a:lnTo>
                  <a:lnTo>
                    <a:pt x="0" y="2142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731049" y="2381950"/>
            <a:ext cx="5114475" cy="1291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8"/>
              </a:lnSpc>
            </a:pPr>
            <a:r>
              <a:rPr lang="en-US" sz="464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Environment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31049" y="5489363"/>
            <a:ext cx="6603389" cy="67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8"/>
              </a:lnSpc>
            </a:pPr>
            <a:r>
              <a:rPr lang="en-US" sz="464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Python Core Libraries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18518" y="5489363"/>
            <a:ext cx="5426322" cy="67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8"/>
              </a:lnSpc>
            </a:pPr>
            <a:r>
              <a:rPr lang="en-US" sz="464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31049" y="3679709"/>
            <a:ext cx="6320261" cy="76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6"/>
              </a:lnSpc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Google Colab → Akses mudah ke 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compute resources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&amp; integrasi Google Drive.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18518" y="6244967"/>
            <a:ext cx="5426322" cy="154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6"/>
              </a:lnSpc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yelp.csv → Saya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menggunakan dataset public reviews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dari Yelp. 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Berisi teks 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 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text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dan 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rating 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bintang (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stars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yang diakses melalui Kaggle.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1049" y="6244967"/>
            <a:ext cx="10550542" cy="194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Pandas → Untuk manipulasi dan manajemen data.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Seaborn &amp; Matplotlib → Untuk visualisasi data yang informatif dan estetis.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LangChain → Framework yang memfasilitasi interaksi dengan LLM secara modular.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Replicate → Platform yang menghosting model IBM Granite, diakses melalui API.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tqdm → Untuk progress bar visual yang membantu monitoring proses.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418518" y="8185217"/>
            <a:ext cx="2342583" cy="554372"/>
            <a:chOff x="0" y="0"/>
            <a:chExt cx="330200" cy="7814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30200" cy="78142"/>
            </a:xfrm>
            <a:custGeom>
              <a:avLst/>
              <a:gdLst/>
              <a:ahLst/>
              <a:cxnLst/>
              <a:rect r="r" b="b" t="t" l="l"/>
              <a:pathLst>
                <a:path h="78142" w="330200">
                  <a:moveTo>
                    <a:pt x="39071" y="0"/>
                  </a:moveTo>
                  <a:lnTo>
                    <a:pt x="291129" y="0"/>
                  </a:lnTo>
                  <a:cubicBezTo>
                    <a:pt x="312707" y="0"/>
                    <a:pt x="330200" y="17493"/>
                    <a:pt x="330200" y="39071"/>
                  </a:cubicBezTo>
                  <a:lnTo>
                    <a:pt x="330200" y="39071"/>
                  </a:lnTo>
                  <a:cubicBezTo>
                    <a:pt x="330200" y="49433"/>
                    <a:pt x="326084" y="59371"/>
                    <a:pt x="318756" y="66698"/>
                  </a:cubicBezTo>
                  <a:cubicBezTo>
                    <a:pt x="311429" y="74025"/>
                    <a:pt x="301491" y="78142"/>
                    <a:pt x="291129" y="78142"/>
                  </a:cubicBezTo>
                  <a:lnTo>
                    <a:pt x="39071" y="78142"/>
                  </a:lnTo>
                  <a:cubicBezTo>
                    <a:pt x="28709" y="78142"/>
                    <a:pt x="18771" y="74025"/>
                    <a:pt x="11444" y="66698"/>
                  </a:cubicBezTo>
                  <a:cubicBezTo>
                    <a:pt x="4116" y="59371"/>
                    <a:pt x="0" y="49433"/>
                    <a:pt x="0" y="39071"/>
                  </a:cubicBezTo>
                  <a:lnTo>
                    <a:pt x="0" y="39071"/>
                  </a:lnTo>
                  <a:cubicBezTo>
                    <a:pt x="0" y="28709"/>
                    <a:pt x="4116" y="18771"/>
                    <a:pt x="11444" y="11444"/>
                  </a:cubicBezTo>
                  <a:cubicBezTo>
                    <a:pt x="18771" y="4116"/>
                    <a:pt x="28709" y="0"/>
                    <a:pt x="39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30200" cy="116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2631380" y="8187766"/>
            <a:ext cx="191685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2" tooltip="https://www.kaggle.com/datasets/omkarsabnis/yelp-reviews-dataset"/>
              </a:rPr>
              <a:t>Unduh Dataset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8230" y="2756971"/>
            <a:ext cx="1563220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i="true">
                <a:solidFill>
                  <a:srgbClr val="F4F4F4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Prompt Engineering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adalah kunci untuk mendapatkan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output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yang akurat dan terstruktur dari LLM. Saya merancang prompt yang jelas untuk setiap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task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8230" y="2160071"/>
            <a:ext cx="924610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b="true" sz="22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Ini Bukan Sekadar Mengetik, Tapi Seni Membentuk Pikiran AI.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48230" y="4143033"/>
            <a:ext cx="1556234" cy="593627"/>
            <a:chOff x="0" y="0"/>
            <a:chExt cx="219360" cy="836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Metodologi → Seni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Prompt Engineering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593476" y="4143033"/>
            <a:ext cx="7665824" cy="3013951"/>
          </a:xfrm>
          <a:custGeom>
            <a:avLst/>
            <a:gdLst/>
            <a:ahLst/>
            <a:cxnLst/>
            <a:rect r="r" b="b" t="t" l="l"/>
            <a:pathLst>
              <a:path h="3013951" w="7665824">
                <a:moveTo>
                  <a:pt x="0" y="0"/>
                </a:moveTo>
                <a:lnTo>
                  <a:pt x="7665824" y="0"/>
                </a:lnTo>
                <a:lnTo>
                  <a:pt x="7665824" y="3013951"/>
                </a:lnTo>
                <a:lnTo>
                  <a:pt x="0" y="3013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960" t="-14268" r="-6191" b="-13738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234461" y="7353966"/>
            <a:ext cx="2056116" cy="311057"/>
            <a:chOff x="0" y="0"/>
            <a:chExt cx="541529" cy="819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41529" cy="81924"/>
            </a:xfrm>
            <a:custGeom>
              <a:avLst/>
              <a:gdLst/>
              <a:ahLst/>
              <a:cxnLst/>
              <a:rect r="r" b="b" t="t" l="l"/>
              <a:pathLst>
                <a:path h="81924" w="541529">
                  <a:moveTo>
                    <a:pt x="0" y="0"/>
                  </a:moveTo>
                  <a:lnTo>
                    <a:pt x="541529" y="0"/>
                  </a:lnTo>
                  <a:lnTo>
                    <a:pt x="541529" y="81924"/>
                  </a:lnTo>
                  <a:lnTo>
                    <a:pt x="0" y="81924"/>
                  </a:lnTo>
                  <a:close/>
                </a:path>
              </a:pathLst>
            </a:custGeom>
            <a:solidFill>
              <a:srgbClr val="D51D7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41529" cy="13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461349" y="4019208"/>
            <a:ext cx="568265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u="sng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Klasifikasi Sentimen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61349" y="4582831"/>
            <a:ext cx="5682651" cy="180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Prompt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"klasifikasikan sentimen dari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berikut sebagai '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Positive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', '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Neutral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', atau '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Negative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'. Berikan respons hanya dengan satu kata label sentimen.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Reviews: "{review_text}"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Sentimen:"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61349" y="6533280"/>
            <a:ext cx="5682651" cy="144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meminta output satu kata memastikan klasifikasi yang bersih dan mudah diproses. Penggunaan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temperature=0.3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membantu konsistensi.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52108" y="4231900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P.01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Metodologi → Seni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Prompt Engineering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63530" y="2563667"/>
            <a:ext cx="1556234" cy="593627"/>
            <a:chOff x="0" y="0"/>
            <a:chExt cx="219360" cy="83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48230" y="2563667"/>
            <a:ext cx="7595770" cy="3228202"/>
          </a:xfrm>
          <a:custGeom>
            <a:avLst/>
            <a:gdLst/>
            <a:ahLst/>
            <a:cxnLst/>
            <a:rect r="r" b="b" t="t" l="l"/>
            <a:pathLst>
              <a:path h="3228202" w="7595770">
                <a:moveTo>
                  <a:pt x="0" y="0"/>
                </a:moveTo>
                <a:lnTo>
                  <a:pt x="7595770" y="0"/>
                </a:lnTo>
                <a:lnTo>
                  <a:pt x="7595770" y="3228202"/>
                </a:lnTo>
                <a:lnTo>
                  <a:pt x="0" y="3228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76649" y="2439842"/>
            <a:ext cx="568265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u="sng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Identifikasi Topik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76649" y="3003465"/>
            <a:ext cx="5682651" cy="216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Prompt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→ "dari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berikut, identifikasi 1-2 topik utama dari daf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berikut: [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predefined_topics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]. Jika 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dak ada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op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k yang r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levan dari daftar, jawab 'G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 atau 'O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r'. Berikan respons hanya dengan topik.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: "{review_text}"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Topik:"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76649" y="5315864"/>
            <a:ext cx="5682651" cy="144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→ menyediakan daftar topik yang terdefinisi (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predefined_topics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) memandu LLM untuk mengkategorikan ulasan sesuai kebutuhan bisnis, menghindari topik yang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ter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bebas.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67408" y="2652534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P.02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230" y="2251540"/>
            <a:ext cx="1556234" cy="593627"/>
            <a:chOff x="0" y="0"/>
            <a:chExt cx="219360" cy="836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Metodologi → Seni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Prompt Engineering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979339" y="5416986"/>
            <a:ext cx="7148174" cy="4054492"/>
          </a:xfrm>
          <a:custGeom>
            <a:avLst/>
            <a:gdLst/>
            <a:ahLst/>
            <a:cxnLst/>
            <a:rect r="r" b="b" t="t" l="l"/>
            <a:pathLst>
              <a:path h="4054492" w="7148174">
                <a:moveTo>
                  <a:pt x="0" y="0"/>
                </a:moveTo>
                <a:lnTo>
                  <a:pt x="7148173" y="0"/>
                </a:lnTo>
                <a:lnTo>
                  <a:pt x="7148173" y="4054492"/>
                </a:lnTo>
                <a:lnTo>
                  <a:pt x="0" y="40544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229" r="0" b="-222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47551" y="1926809"/>
            <a:ext cx="7411749" cy="2890582"/>
          </a:xfrm>
          <a:custGeom>
            <a:avLst/>
            <a:gdLst/>
            <a:ahLst/>
            <a:cxnLst/>
            <a:rect r="r" b="b" t="t" l="l"/>
            <a:pathLst>
              <a:path h="2890582" w="7411749">
                <a:moveTo>
                  <a:pt x="0" y="0"/>
                </a:moveTo>
                <a:lnTo>
                  <a:pt x="7411749" y="0"/>
                </a:lnTo>
                <a:lnTo>
                  <a:pt x="7411749" y="2890582"/>
                </a:lnTo>
                <a:lnTo>
                  <a:pt x="0" y="2890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28052" y="5830558"/>
            <a:ext cx="6650747" cy="3427759"/>
            <a:chOff x="0" y="0"/>
            <a:chExt cx="1751637" cy="9027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51637" cy="902784"/>
            </a:xfrm>
            <a:custGeom>
              <a:avLst/>
              <a:gdLst/>
              <a:ahLst/>
              <a:cxnLst/>
              <a:rect r="r" b="b" t="t" l="l"/>
              <a:pathLst>
                <a:path h="902784" w="1751637">
                  <a:moveTo>
                    <a:pt x="0" y="0"/>
                  </a:moveTo>
                  <a:lnTo>
                    <a:pt x="1751637" y="0"/>
                  </a:lnTo>
                  <a:lnTo>
                    <a:pt x="1751637" y="902784"/>
                  </a:lnTo>
                  <a:lnTo>
                    <a:pt x="0" y="902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51D7F"/>
              </a:solidFill>
              <a:prstDash val="lgDash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751637" cy="959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28052" y="5423835"/>
            <a:ext cx="6650747" cy="331863"/>
            <a:chOff x="0" y="0"/>
            <a:chExt cx="1751637" cy="8740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51637" cy="87404"/>
            </a:xfrm>
            <a:custGeom>
              <a:avLst/>
              <a:gdLst/>
              <a:ahLst/>
              <a:cxnLst/>
              <a:rect r="r" b="b" t="t" l="l"/>
              <a:pathLst>
                <a:path h="87404" w="1751637">
                  <a:moveTo>
                    <a:pt x="0" y="0"/>
                  </a:moveTo>
                  <a:lnTo>
                    <a:pt x="1751637" y="0"/>
                  </a:lnTo>
                  <a:lnTo>
                    <a:pt x="1751637" y="87404"/>
                  </a:lnTo>
                  <a:lnTo>
                    <a:pt x="0" y="8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51D7F"/>
              </a:solidFill>
              <a:prstDash val="lgDash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751637" cy="144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461349" y="2127715"/>
            <a:ext cx="568265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i="true" u="sng">
                <a:solidFill>
                  <a:srgbClr val="F4F4F4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Short Summarization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61349" y="2691338"/>
            <a:ext cx="5682651" cy="216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Prompt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"ringkaslah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berik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dala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1-2 kal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mat, berikan gambaran umum tentang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 dan 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ma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uta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ma tanpa m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hil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ngkan de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 kunci. Gunakan bahasa yang jelas dan mudah dipahami.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Reviews: "{review_text}"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Ringkasan:"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61349" y="5003737"/>
            <a:ext cx="5682651" cy="7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mengontrol panjang dan fokus ringkasan untuk kegunaan c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epat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dan informatif.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44537" y="7312163"/>
            <a:ext cx="1458254" cy="35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3"/>
              </a:lnSpc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Respons LLM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64058" y="6560963"/>
            <a:ext cx="2338733" cy="35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3"/>
              </a:lnSpc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Progress Bar (tqdm)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52108" y="2340407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P.03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AutoShape 36" id="36"/>
          <p:cNvSpPr/>
          <p:nvPr/>
        </p:nvSpPr>
        <p:spPr>
          <a:xfrm>
            <a:off x="8549591" y="7544437"/>
            <a:ext cx="167846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V="true">
            <a:off x="8549591" y="5589766"/>
            <a:ext cx="1678461" cy="12034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8230" y="6593145"/>
            <a:ext cx="8860759" cy="13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3"/>
              </a:lnSpc>
            </a:pPr>
            <a:r>
              <a:rPr lang="en-US" sz="48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Distribusi Sentimen </a:t>
            </a:r>
            <a:r>
              <a:rPr lang="en-US" sz="4878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Reviews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Hasil Analisis &amp;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ig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hts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48230" y="1706664"/>
            <a:ext cx="11174592" cy="4609519"/>
          </a:xfrm>
          <a:custGeom>
            <a:avLst/>
            <a:gdLst/>
            <a:ahLst/>
            <a:cxnLst/>
            <a:rect r="r" b="b" t="t" l="l"/>
            <a:pathLst>
              <a:path h="4609519" w="11174592">
                <a:moveTo>
                  <a:pt x="0" y="0"/>
                </a:moveTo>
                <a:lnTo>
                  <a:pt x="11174592" y="0"/>
                </a:lnTo>
                <a:lnTo>
                  <a:pt x="11174592" y="4609519"/>
                </a:lnTo>
                <a:lnTo>
                  <a:pt x="0" y="4609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035409" y="1706664"/>
            <a:ext cx="4223891" cy="7990923"/>
            <a:chOff x="0" y="0"/>
            <a:chExt cx="5631855" cy="10654564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631855" cy="10654564"/>
              <a:chOff x="0" y="0"/>
              <a:chExt cx="3447976" cy="652301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447976" cy="6523016"/>
              </a:xfrm>
              <a:custGeom>
                <a:avLst/>
                <a:gdLst/>
                <a:ahLst/>
                <a:cxnLst/>
                <a:rect r="r" b="b" t="t" l="l"/>
                <a:pathLst>
                  <a:path h="6523016" w="3447976">
                    <a:moveTo>
                      <a:pt x="33922" y="0"/>
                    </a:moveTo>
                    <a:lnTo>
                      <a:pt x="3414054" y="0"/>
                    </a:lnTo>
                    <a:cubicBezTo>
                      <a:pt x="3432789" y="0"/>
                      <a:pt x="3447976" y="15187"/>
                      <a:pt x="3447976" y="33922"/>
                    </a:cubicBezTo>
                    <a:lnTo>
                      <a:pt x="3447976" y="6489094"/>
                    </a:lnTo>
                    <a:cubicBezTo>
                      <a:pt x="3447976" y="6498091"/>
                      <a:pt x="3444402" y="6506718"/>
                      <a:pt x="3438041" y="6513080"/>
                    </a:cubicBezTo>
                    <a:cubicBezTo>
                      <a:pt x="3431679" y="6519442"/>
                      <a:pt x="3423051" y="6523016"/>
                      <a:pt x="3414054" y="6523016"/>
                    </a:cubicBezTo>
                    <a:lnTo>
                      <a:pt x="33922" y="6523016"/>
                    </a:lnTo>
                    <a:cubicBezTo>
                      <a:pt x="15187" y="6523016"/>
                      <a:pt x="0" y="6507828"/>
                      <a:pt x="0" y="6489094"/>
                    </a:cubicBezTo>
                    <a:lnTo>
                      <a:pt x="0" y="33922"/>
                    </a:lnTo>
                    <a:cubicBezTo>
                      <a:pt x="0" y="24925"/>
                      <a:pt x="3574" y="16297"/>
                      <a:pt x="9936" y="9936"/>
                    </a:cubicBezTo>
                    <a:cubicBezTo>
                      <a:pt x="16297" y="3574"/>
                      <a:pt x="24925" y="0"/>
                      <a:pt x="339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3447976" cy="65611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77086" y="212188"/>
              <a:ext cx="5077682" cy="10134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dari [num_of_data_to_process] </a:t>
              </a:r>
              <a:r>
                <a:rPr lang="en-US" sz="1421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dianalisis oleh IBM Granite, mayoritas </a:t>
              </a:r>
              <a:r>
                <a:rPr lang="en-US" b="true" sz="142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78%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memiliki sentimen Positif, menunjukkan penerimaan produk/layanan yang baik secara keseluruhan.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sebanyak </a:t>
              </a:r>
              <a:r>
                <a:rPr lang="en-US" b="true" sz="142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18%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memiliki sentimen Negatif, mengindikasikan area yang memerlukan perhatian mendesak. 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Tidak ada ulasan yang secara eksplisit diklasifikasikan sebagai Netral (0%).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b="true" sz="142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2%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reviews diklasifikasikan sebagai 'Unknown' Ini mengindikasikan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ba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asa yang k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mpleks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belum sepenuhnya dapat dipahami oleh AI, dimana hal tersebut menyiratkan bahwa pelanggan tersebut sangat puas namun menggunakan bahasa yang ti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dak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langsung atau unik.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angka-angka ini adalah 'detak jantung' kepuasan pelanggan, memberikan </a:t>
              </a:r>
              <a:r>
                <a:rPr lang="en-US" sz="1421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snapshot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cepat tentang polaritas </a:t>
              </a:r>
              <a:r>
                <a:rPr lang="en-US" sz="1421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feedback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diterima dan menunjukkan area umum kekuatan serta kerentanan.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DAGrnwamGRA</dc:identifier>
  <dcterms:modified xsi:type="dcterms:W3CDTF">2011-08-01T06:04:30Z</dcterms:modified>
  <cp:revision>1</cp:revision>
  <dc:title>PPT_CP_HACKTIV8_IBM_SENTIMENT ANALYSIS_MUHAMMAD KETSAR ALI ABI WAHID</dc:title>
</cp:coreProperties>
</file>